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69" r:id="rId16"/>
    <p:sldId id="270"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73" autoAdjust="0"/>
    <p:restoredTop sz="94610"/>
  </p:normalViewPr>
  <p:slideViewPr>
    <p:cSldViewPr snapToGrid="0" snapToObjects="1">
      <p:cViewPr varScale="1">
        <p:scale>
          <a:sx n="65" d="100"/>
          <a:sy n="65" d="100"/>
        </p:scale>
        <p:origin x="43" y="4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285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4261944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s://drive.google.com/file/d/1gtCcuxxh5A4DD8-yQZipqKVQ4EMv4MwP/view?usp=sharin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hyperlink" Target="https://gamma.app"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754261" y="987862"/>
            <a:ext cx="8100372" cy="1734979"/>
          </a:xfrm>
          <a:prstGeom prst="rect">
            <a:avLst/>
          </a:prstGeom>
          <a:noFill/>
          <a:ln/>
        </p:spPr>
        <p:txBody>
          <a:bodyPr wrap="square" rtlCol="0" anchor="t"/>
          <a:lstStyle/>
          <a:p>
            <a:pPr marL="0" indent="0">
              <a:lnSpc>
                <a:spcPts val="6830"/>
              </a:lnSpc>
              <a:buNone/>
            </a:pPr>
            <a:r>
              <a:rPr lang="en-US" sz="5464" dirty="0">
                <a:solidFill>
                  <a:srgbClr val="1B1B27"/>
                </a:solidFill>
                <a:latin typeface="Raleway" pitchFamily="34" charset="0"/>
                <a:ea typeface="Raleway" pitchFamily="34" charset="-122"/>
                <a:cs typeface="Raleway" pitchFamily="34" charset="-120"/>
              </a:rPr>
              <a:t>Introduction to Weather Image Recognition</a:t>
            </a:r>
            <a:endParaRPr lang="en-US" sz="5464" dirty="0"/>
          </a:p>
        </p:txBody>
      </p:sp>
      <p:sp>
        <p:nvSpPr>
          <p:cNvPr id="6" name="Text 3"/>
          <p:cNvSpPr/>
          <p:nvPr/>
        </p:nvSpPr>
        <p:spPr>
          <a:xfrm>
            <a:off x="754261" y="3024545"/>
            <a:ext cx="7635478" cy="965121"/>
          </a:xfrm>
          <a:prstGeom prst="rect">
            <a:avLst/>
          </a:prstGeom>
          <a:noFill/>
          <a:ln/>
        </p:spPr>
        <p:txBody>
          <a:bodyPr wrap="square" rtlCol="0" anchor="t"/>
          <a:lstStyle/>
          <a:p>
            <a:pPr marL="0" indent="0">
              <a:lnSpc>
                <a:spcPts val="2534"/>
              </a:lnSpc>
              <a:buNone/>
            </a:pPr>
            <a:r>
              <a:rPr lang="en-US" sz="1584" dirty="0">
                <a:solidFill>
                  <a:srgbClr val="3C3939"/>
                </a:solidFill>
                <a:latin typeface="Roboto" pitchFamily="34" charset="0"/>
                <a:ea typeface="Roboto" pitchFamily="34" charset="-122"/>
                <a:cs typeface="Roboto" pitchFamily="34" charset="-120"/>
              </a:rPr>
              <a:t>Dive into the fascinating world of weather image recognition, where advanced artificial intelligence algorithms analyze visual data to predict and monitor atmospheric conditions.</a:t>
            </a:r>
            <a:endParaRPr lang="en-US" sz="1584" dirty="0"/>
          </a:p>
        </p:txBody>
      </p:sp>
      <p:sp>
        <p:nvSpPr>
          <p:cNvPr id="7" name="Text 4"/>
          <p:cNvSpPr/>
          <p:nvPr/>
        </p:nvSpPr>
        <p:spPr>
          <a:xfrm>
            <a:off x="754261" y="4215884"/>
            <a:ext cx="7635478" cy="321707"/>
          </a:xfrm>
          <a:prstGeom prst="rect">
            <a:avLst/>
          </a:prstGeom>
          <a:noFill/>
          <a:ln/>
        </p:spPr>
        <p:txBody>
          <a:bodyPr wrap="none" rtlCol="0" anchor="t"/>
          <a:lstStyle/>
          <a:p>
            <a:pPr marL="0" indent="0">
              <a:lnSpc>
                <a:spcPts val="2534"/>
              </a:lnSpc>
              <a:buNone/>
            </a:pPr>
            <a:endParaRPr lang="en-US" sz="1584" dirty="0"/>
          </a:p>
        </p:txBody>
      </p:sp>
      <p:sp>
        <p:nvSpPr>
          <p:cNvPr id="8" name="Text 5"/>
          <p:cNvSpPr/>
          <p:nvPr/>
        </p:nvSpPr>
        <p:spPr>
          <a:xfrm>
            <a:off x="754261" y="4763810"/>
            <a:ext cx="7635478" cy="321707"/>
          </a:xfrm>
          <a:prstGeom prst="rect">
            <a:avLst/>
          </a:prstGeom>
          <a:noFill/>
          <a:ln/>
        </p:spPr>
        <p:txBody>
          <a:bodyPr wrap="none" rtlCol="0" anchor="t"/>
          <a:lstStyle/>
          <a:p>
            <a:pPr marL="0" indent="0">
              <a:lnSpc>
                <a:spcPts val="2534"/>
              </a:lnSpc>
              <a:buNone/>
            </a:pPr>
            <a:r>
              <a:rPr lang="en-US" sz="1584" b="1" i="1" dirty="0">
                <a:solidFill>
                  <a:srgbClr val="3C3939"/>
                </a:solidFill>
                <a:latin typeface="Roboto" pitchFamily="34" charset="0"/>
                <a:ea typeface="Roboto" pitchFamily="34" charset="-122"/>
                <a:cs typeface="Roboto" pitchFamily="34" charset="-120"/>
              </a:rPr>
              <a:t>Made by:</a:t>
            </a:r>
            <a:endParaRPr lang="en-US" sz="1584" dirty="0"/>
          </a:p>
        </p:txBody>
      </p:sp>
      <p:sp>
        <p:nvSpPr>
          <p:cNvPr id="9" name="Text 6"/>
          <p:cNvSpPr/>
          <p:nvPr/>
        </p:nvSpPr>
        <p:spPr>
          <a:xfrm>
            <a:off x="1075968" y="5311735"/>
            <a:ext cx="7313771" cy="321707"/>
          </a:xfrm>
          <a:prstGeom prst="rect">
            <a:avLst/>
          </a:prstGeom>
          <a:noFill/>
          <a:ln/>
        </p:spPr>
        <p:txBody>
          <a:bodyPr wrap="none" rtlCol="0" anchor="t"/>
          <a:lstStyle/>
          <a:p>
            <a:pPr marL="342900" indent="-342900" algn="l">
              <a:lnSpc>
                <a:spcPts val="2534"/>
              </a:lnSpc>
              <a:buSzPct val="100000"/>
              <a:buChar char="•"/>
            </a:pPr>
            <a:r>
              <a:rPr lang="en-US" sz="1584" dirty="0">
                <a:solidFill>
                  <a:srgbClr val="3C3939"/>
                </a:solidFill>
                <a:latin typeface="Roboto" pitchFamily="34" charset="0"/>
                <a:ea typeface="Roboto" pitchFamily="34" charset="-122"/>
                <a:cs typeface="Roboto" pitchFamily="34" charset="-120"/>
              </a:rPr>
              <a:t>Ahmed Mostafa Attia</a:t>
            </a:r>
            <a:endParaRPr lang="en-US" sz="1584" dirty="0"/>
          </a:p>
        </p:txBody>
      </p:sp>
      <p:sp>
        <p:nvSpPr>
          <p:cNvPr id="10" name="Text 7"/>
          <p:cNvSpPr/>
          <p:nvPr/>
        </p:nvSpPr>
        <p:spPr>
          <a:xfrm>
            <a:off x="1075968" y="5713809"/>
            <a:ext cx="7313771" cy="321707"/>
          </a:xfrm>
          <a:prstGeom prst="rect">
            <a:avLst/>
          </a:prstGeom>
          <a:noFill/>
          <a:ln/>
        </p:spPr>
        <p:txBody>
          <a:bodyPr wrap="none" rtlCol="0" anchor="t"/>
          <a:lstStyle/>
          <a:p>
            <a:pPr marL="342900" indent="-342900" algn="l">
              <a:lnSpc>
                <a:spcPts val="2534"/>
              </a:lnSpc>
              <a:buSzPct val="100000"/>
              <a:buChar char="•"/>
            </a:pPr>
            <a:r>
              <a:rPr lang="en-US" sz="1584" dirty="0">
                <a:solidFill>
                  <a:srgbClr val="3C3939"/>
                </a:solidFill>
                <a:latin typeface="Roboto" pitchFamily="34" charset="0"/>
                <a:ea typeface="Roboto" pitchFamily="34" charset="-122"/>
                <a:cs typeface="Roboto" pitchFamily="34" charset="-120"/>
              </a:rPr>
              <a:t>Adel Mamoun</a:t>
            </a:r>
            <a:endParaRPr lang="en-US" sz="1584" dirty="0"/>
          </a:p>
        </p:txBody>
      </p:sp>
      <p:sp>
        <p:nvSpPr>
          <p:cNvPr id="11" name="Text 8"/>
          <p:cNvSpPr/>
          <p:nvPr/>
        </p:nvSpPr>
        <p:spPr>
          <a:xfrm>
            <a:off x="1075968" y="6115883"/>
            <a:ext cx="7313771" cy="321707"/>
          </a:xfrm>
          <a:prstGeom prst="rect">
            <a:avLst/>
          </a:prstGeom>
          <a:noFill/>
          <a:ln/>
        </p:spPr>
        <p:txBody>
          <a:bodyPr wrap="none" rtlCol="0" anchor="t"/>
          <a:lstStyle/>
          <a:p>
            <a:pPr marL="342900" indent="-342900" algn="l">
              <a:lnSpc>
                <a:spcPts val="2534"/>
              </a:lnSpc>
              <a:buSzPct val="100000"/>
              <a:buChar char="•"/>
            </a:pPr>
            <a:r>
              <a:rPr lang="en-US" sz="1584" dirty="0">
                <a:solidFill>
                  <a:srgbClr val="3C3939"/>
                </a:solidFill>
                <a:latin typeface="Roboto" pitchFamily="34" charset="0"/>
                <a:ea typeface="Roboto" pitchFamily="34" charset="-122"/>
                <a:cs typeface="Roboto" pitchFamily="34" charset="-120"/>
              </a:rPr>
              <a:t>Nadin Ahmed</a:t>
            </a:r>
            <a:endParaRPr lang="en-US" sz="1584" dirty="0"/>
          </a:p>
        </p:txBody>
      </p:sp>
      <p:sp>
        <p:nvSpPr>
          <p:cNvPr id="12" name="Text 9"/>
          <p:cNvSpPr/>
          <p:nvPr/>
        </p:nvSpPr>
        <p:spPr>
          <a:xfrm>
            <a:off x="1075968" y="6517958"/>
            <a:ext cx="7313771" cy="321707"/>
          </a:xfrm>
          <a:prstGeom prst="rect">
            <a:avLst/>
          </a:prstGeom>
          <a:noFill/>
          <a:ln/>
        </p:spPr>
        <p:txBody>
          <a:bodyPr wrap="none" rtlCol="0" anchor="t"/>
          <a:lstStyle/>
          <a:p>
            <a:pPr marL="342900" indent="-342900" algn="l">
              <a:lnSpc>
                <a:spcPts val="2534"/>
              </a:lnSpc>
              <a:buSzPct val="100000"/>
              <a:buChar char="•"/>
            </a:pPr>
            <a:r>
              <a:rPr lang="en-US" sz="1584" dirty="0">
                <a:solidFill>
                  <a:srgbClr val="3C3939"/>
                </a:solidFill>
                <a:latin typeface="Roboto" pitchFamily="34" charset="0"/>
                <a:ea typeface="Roboto" pitchFamily="34" charset="-122"/>
                <a:cs typeface="Roboto" pitchFamily="34" charset="-120"/>
              </a:rPr>
              <a:t>Hadeer Abdelhady</a:t>
            </a:r>
            <a:endParaRPr lang="en-US" sz="1584" dirty="0"/>
          </a:p>
        </p:txBody>
      </p:sp>
      <p:sp>
        <p:nvSpPr>
          <p:cNvPr id="13" name="Text 10"/>
          <p:cNvSpPr/>
          <p:nvPr/>
        </p:nvSpPr>
        <p:spPr>
          <a:xfrm>
            <a:off x="1075968" y="6920032"/>
            <a:ext cx="7313771" cy="321707"/>
          </a:xfrm>
          <a:prstGeom prst="rect">
            <a:avLst/>
          </a:prstGeom>
          <a:noFill/>
          <a:ln/>
        </p:spPr>
        <p:txBody>
          <a:bodyPr wrap="none" rtlCol="0" anchor="t"/>
          <a:lstStyle/>
          <a:p>
            <a:pPr marL="342900" indent="-342900" algn="l">
              <a:lnSpc>
                <a:spcPts val="2534"/>
              </a:lnSpc>
              <a:buSzPct val="100000"/>
              <a:buChar char="•"/>
            </a:pPr>
            <a:r>
              <a:rPr lang="en-US" sz="1584" dirty="0">
                <a:solidFill>
                  <a:srgbClr val="3C3939"/>
                </a:solidFill>
                <a:latin typeface="Roboto" pitchFamily="34" charset="0"/>
                <a:ea typeface="Roboto" pitchFamily="34" charset="-122"/>
                <a:cs typeface="Roboto" pitchFamily="34" charset="-120"/>
              </a:rPr>
              <a:t>Nawal Abdelmoniem</a:t>
            </a:r>
            <a:endParaRPr lang="en-US" sz="1584" dirty="0"/>
          </a:p>
        </p:txBody>
      </p:sp>
      <p:pic>
        <p:nvPicPr>
          <p:cNvPr id="14" name="Image 1" descr="preencoded.png" hidden="1">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sp>
        <p:nvSpPr>
          <p:cNvPr id="4" name="Text 2"/>
          <p:cNvSpPr/>
          <p:nvPr/>
        </p:nvSpPr>
        <p:spPr>
          <a:xfrm>
            <a:off x="2037993" y="1815465"/>
            <a:ext cx="6099215"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Hyperparameter Tuning</a:t>
            </a:r>
            <a:endParaRPr lang="en-US" sz="4374" dirty="0"/>
          </a:p>
        </p:txBody>
      </p:sp>
      <p:sp>
        <p:nvSpPr>
          <p:cNvPr id="5" name="Shape 3"/>
          <p:cNvSpPr/>
          <p:nvPr/>
        </p:nvSpPr>
        <p:spPr>
          <a:xfrm>
            <a:off x="2037993" y="3127772"/>
            <a:ext cx="499943" cy="499943"/>
          </a:xfrm>
          <a:prstGeom prst="roundRect">
            <a:avLst>
              <a:gd name="adj" fmla="val 20000"/>
            </a:avLst>
          </a:prstGeom>
          <a:solidFill>
            <a:srgbClr val="E1E1EA"/>
          </a:solidFill>
          <a:ln w="7620">
            <a:solidFill>
              <a:srgbClr val="C7C7D0"/>
            </a:solidFill>
            <a:prstDash val="solid"/>
          </a:ln>
        </p:spPr>
      </p:sp>
      <p:sp>
        <p:nvSpPr>
          <p:cNvPr id="6" name="Text 4"/>
          <p:cNvSpPr/>
          <p:nvPr/>
        </p:nvSpPr>
        <p:spPr>
          <a:xfrm>
            <a:off x="2216587" y="3169444"/>
            <a:ext cx="142637"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1</a:t>
            </a:r>
            <a:endParaRPr lang="en-US" sz="2624" dirty="0"/>
          </a:p>
        </p:txBody>
      </p:sp>
      <p:sp>
        <p:nvSpPr>
          <p:cNvPr id="7" name="Text 5"/>
          <p:cNvSpPr/>
          <p:nvPr/>
        </p:nvSpPr>
        <p:spPr>
          <a:xfrm>
            <a:off x="2760107" y="3204091"/>
            <a:ext cx="4225885" cy="347186"/>
          </a:xfrm>
          <a:prstGeom prst="rect">
            <a:avLst/>
          </a:prstGeom>
          <a:noFill/>
          <a:ln/>
        </p:spPr>
        <p:txBody>
          <a:bodyPr wrap="non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Identifying Key Hyperparameters</a:t>
            </a:r>
            <a:endParaRPr lang="en-US" sz="2187" dirty="0"/>
          </a:p>
        </p:txBody>
      </p:sp>
      <p:sp>
        <p:nvSpPr>
          <p:cNvPr id="8" name="Text 6"/>
          <p:cNvSpPr/>
          <p:nvPr/>
        </p:nvSpPr>
        <p:spPr>
          <a:xfrm>
            <a:off x="2760107" y="3684508"/>
            <a:ext cx="4444008" cy="1421606"/>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Determine the most influential hyperparameters for your deep learning model, such as learning rate, batch size, and number of layers.</a:t>
            </a:r>
            <a:endParaRPr lang="en-US" sz="1750" dirty="0"/>
          </a:p>
        </p:txBody>
      </p:sp>
      <p:sp>
        <p:nvSpPr>
          <p:cNvPr id="9" name="Shape 7"/>
          <p:cNvSpPr/>
          <p:nvPr/>
        </p:nvSpPr>
        <p:spPr>
          <a:xfrm>
            <a:off x="7426285" y="3127772"/>
            <a:ext cx="499943" cy="499943"/>
          </a:xfrm>
          <a:prstGeom prst="roundRect">
            <a:avLst>
              <a:gd name="adj" fmla="val 20000"/>
            </a:avLst>
          </a:prstGeom>
          <a:solidFill>
            <a:srgbClr val="E1E1EA"/>
          </a:solidFill>
          <a:ln w="7620">
            <a:solidFill>
              <a:srgbClr val="C7C7D0"/>
            </a:solidFill>
            <a:prstDash val="solid"/>
          </a:ln>
        </p:spPr>
      </p:sp>
      <p:sp>
        <p:nvSpPr>
          <p:cNvPr id="10" name="Text 8"/>
          <p:cNvSpPr/>
          <p:nvPr/>
        </p:nvSpPr>
        <p:spPr>
          <a:xfrm>
            <a:off x="7589401" y="3169444"/>
            <a:ext cx="173712"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2</a:t>
            </a:r>
            <a:endParaRPr lang="en-US" sz="2624" dirty="0"/>
          </a:p>
        </p:txBody>
      </p:sp>
      <p:sp>
        <p:nvSpPr>
          <p:cNvPr id="11" name="Text 9"/>
          <p:cNvSpPr/>
          <p:nvPr/>
        </p:nvSpPr>
        <p:spPr>
          <a:xfrm>
            <a:off x="8148399" y="3204091"/>
            <a:ext cx="3268623" cy="347186"/>
          </a:xfrm>
          <a:prstGeom prst="rect">
            <a:avLst/>
          </a:prstGeom>
          <a:noFill/>
          <a:ln/>
        </p:spPr>
        <p:txBody>
          <a:bodyPr wrap="non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Validation and Monitoring</a:t>
            </a:r>
            <a:endParaRPr lang="en-US" sz="2187" dirty="0"/>
          </a:p>
        </p:txBody>
      </p:sp>
      <p:sp>
        <p:nvSpPr>
          <p:cNvPr id="12" name="Text 10"/>
          <p:cNvSpPr/>
          <p:nvPr/>
        </p:nvSpPr>
        <p:spPr>
          <a:xfrm>
            <a:off x="8148399" y="3684508"/>
            <a:ext cx="4444008" cy="1421606"/>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Use a validation set to evaluate model performance during hyperparameter tuning and monitor metrics like accuracy, loss, and convergence.</a:t>
            </a:r>
            <a:endParaRPr lang="en-US" sz="1750" dirty="0"/>
          </a:p>
        </p:txBody>
      </p:sp>
      <p:sp>
        <p:nvSpPr>
          <p:cNvPr id="13" name="Shape 11"/>
          <p:cNvSpPr/>
          <p:nvPr/>
        </p:nvSpPr>
        <p:spPr>
          <a:xfrm>
            <a:off x="2037993" y="5501878"/>
            <a:ext cx="499943" cy="499943"/>
          </a:xfrm>
          <a:prstGeom prst="roundRect">
            <a:avLst>
              <a:gd name="adj" fmla="val 20000"/>
            </a:avLst>
          </a:prstGeom>
          <a:solidFill>
            <a:srgbClr val="E1E1EA"/>
          </a:solidFill>
          <a:ln w="7620">
            <a:solidFill>
              <a:srgbClr val="C7C7D0"/>
            </a:solidFill>
            <a:prstDash val="solid"/>
          </a:ln>
        </p:spPr>
      </p:sp>
      <p:sp>
        <p:nvSpPr>
          <p:cNvPr id="14" name="Text 12"/>
          <p:cNvSpPr/>
          <p:nvPr/>
        </p:nvSpPr>
        <p:spPr>
          <a:xfrm>
            <a:off x="2198965" y="5543550"/>
            <a:ext cx="177998"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3</a:t>
            </a:r>
            <a:endParaRPr lang="en-US" sz="2624" dirty="0"/>
          </a:p>
        </p:txBody>
      </p:sp>
      <p:sp>
        <p:nvSpPr>
          <p:cNvPr id="15" name="Text 13"/>
          <p:cNvSpPr/>
          <p:nvPr/>
        </p:nvSpPr>
        <p:spPr>
          <a:xfrm>
            <a:off x="2760107" y="5578197"/>
            <a:ext cx="2777490" cy="347186"/>
          </a:xfrm>
          <a:prstGeom prst="rect">
            <a:avLst/>
          </a:prstGeom>
          <a:noFill/>
          <a:ln/>
        </p:spPr>
        <p:txBody>
          <a:bodyPr wrap="non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Early Stopping </a:t>
            </a:r>
            <a:endParaRPr lang="en-US" sz="2187" dirty="0"/>
          </a:p>
        </p:txBody>
      </p:sp>
      <p:sp>
        <p:nvSpPr>
          <p:cNvPr id="16" name="Text 14"/>
          <p:cNvSpPr/>
          <p:nvPr/>
        </p:nvSpPr>
        <p:spPr>
          <a:xfrm>
            <a:off x="2760107" y="6058614"/>
            <a:ext cx="9832300" cy="355402"/>
          </a:xfrm>
          <a:prstGeom prst="rect">
            <a:avLst/>
          </a:prstGeom>
          <a:noFill/>
          <a:ln/>
        </p:spPr>
        <p:txBody>
          <a:bodyPr wrap="non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Implement early stopping to avoid overfitting.</a:t>
            </a:r>
            <a:endParaRPr lang="en-US" sz="1750" dirty="0"/>
          </a:p>
        </p:txBody>
      </p:sp>
      <p:pic>
        <p:nvPicPr>
          <p:cNvPr id="17" name="Image 0" descr="preencoded.png" hidden="1">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43173"/>
          </a:xfrm>
          <a:prstGeom prst="rect">
            <a:avLst/>
          </a:prstGeom>
          <a:solidFill>
            <a:srgbClr val="FFFFFF">
              <a:alpha val="75000"/>
            </a:srgbClr>
          </a:solidFill>
          <a:ln/>
        </p:spPr>
      </p:sp>
      <p:sp>
        <p:nvSpPr>
          <p:cNvPr id="4" name="Text 2"/>
          <p:cNvSpPr/>
          <p:nvPr/>
        </p:nvSpPr>
        <p:spPr>
          <a:xfrm>
            <a:off x="2799040" y="522922"/>
            <a:ext cx="6468428" cy="594241"/>
          </a:xfrm>
          <a:prstGeom prst="rect">
            <a:avLst/>
          </a:prstGeom>
          <a:noFill/>
          <a:ln/>
        </p:spPr>
        <p:txBody>
          <a:bodyPr wrap="none" rtlCol="0" anchor="t"/>
          <a:lstStyle/>
          <a:p>
            <a:pPr marL="0" indent="0">
              <a:lnSpc>
                <a:spcPts val="4679"/>
              </a:lnSpc>
              <a:buNone/>
            </a:pPr>
            <a:r>
              <a:rPr lang="en-US" sz="3743" dirty="0">
                <a:solidFill>
                  <a:srgbClr val="1B1B27"/>
                </a:solidFill>
                <a:latin typeface="Raleway" pitchFamily="34" charset="0"/>
                <a:ea typeface="Raleway" pitchFamily="34" charset="-122"/>
                <a:cs typeface="Raleway" pitchFamily="34" charset="-120"/>
              </a:rPr>
              <a:t>Model Evaluation and Metrics</a:t>
            </a:r>
            <a:endParaRPr lang="en-US" sz="3743" dirty="0"/>
          </a:p>
        </p:txBody>
      </p:sp>
      <p:sp>
        <p:nvSpPr>
          <p:cNvPr id="5" name="Text 3"/>
          <p:cNvSpPr/>
          <p:nvPr/>
        </p:nvSpPr>
        <p:spPr>
          <a:xfrm>
            <a:off x="2799040" y="1497449"/>
            <a:ext cx="9032319" cy="912614"/>
          </a:xfrm>
          <a:prstGeom prst="rect">
            <a:avLst/>
          </a:prstGeom>
          <a:noFill/>
          <a:ln/>
        </p:spPr>
        <p:txBody>
          <a:bodyPr wrap="square" rtlCol="0" anchor="t"/>
          <a:lstStyle/>
          <a:p>
            <a:pPr marL="0" indent="0">
              <a:lnSpc>
                <a:spcPts val="2396"/>
              </a:lnSpc>
              <a:buNone/>
            </a:pPr>
            <a:r>
              <a:rPr lang="en-US" sz="1497" dirty="0">
                <a:solidFill>
                  <a:srgbClr val="3C3939"/>
                </a:solidFill>
                <a:latin typeface="Roboto" pitchFamily="34" charset="0"/>
                <a:ea typeface="Roboto" pitchFamily="34" charset="-122"/>
                <a:cs typeface="Roboto" pitchFamily="34" charset="-120"/>
              </a:rPr>
              <a:t>Evaluating the performance of the weather image recognition model is crucial to ensure its effectiveness. Key metrics like accuracy, precision, recall, and F1-score will be calculated to assess the model's ability to correctly classify weather conditions.</a:t>
            </a:r>
            <a:endParaRPr lang="en-US" sz="1497" dirty="0"/>
          </a:p>
        </p:txBody>
      </p:sp>
      <p:sp>
        <p:nvSpPr>
          <p:cNvPr id="6" name="Shape 4"/>
          <p:cNvSpPr/>
          <p:nvPr/>
        </p:nvSpPr>
        <p:spPr>
          <a:xfrm>
            <a:off x="2799040" y="2623899"/>
            <a:ext cx="9032319" cy="4274106"/>
          </a:xfrm>
          <a:prstGeom prst="roundRect">
            <a:avLst>
              <a:gd name="adj" fmla="val 2002"/>
            </a:avLst>
          </a:prstGeom>
          <a:noFill/>
          <a:ln w="7620">
            <a:solidFill>
              <a:srgbClr val="000000">
                <a:alpha val="8000"/>
              </a:srgbClr>
            </a:solidFill>
            <a:prstDash val="solid"/>
          </a:ln>
        </p:spPr>
      </p:sp>
      <p:sp>
        <p:nvSpPr>
          <p:cNvPr id="7" name="Shape 5"/>
          <p:cNvSpPr/>
          <p:nvPr/>
        </p:nvSpPr>
        <p:spPr>
          <a:xfrm>
            <a:off x="2806660" y="2631519"/>
            <a:ext cx="9017079" cy="547568"/>
          </a:xfrm>
          <a:prstGeom prst="rect">
            <a:avLst/>
          </a:prstGeom>
          <a:solidFill>
            <a:srgbClr val="FFFFFF">
              <a:alpha val="4000"/>
            </a:srgbClr>
          </a:solidFill>
          <a:ln/>
        </p:spPr>
      </p:sp>
      <p:sp>
        <p:nvSpPr>
          <p:cNvPr id="8" name="Text 6"/>
          <p:cNvSpPr/>
          <p:nvPr/>
        </p:nvSpPr>
        <p:spPr>
          <a:xfrm>
            <a:off x="2996803" y="2753201"/>
            <a:ext cx="4124444" cy="304205"/>
          </a:xfrm>
          <a:prstGeom prst="rect">
            <a:avLst/>
          </a:prstGeom>
          <a:noFill/>
          <a:ln/>
        </p:spPr>
        <p:txBody>
          <a:bodyPr wrap="none" rtlCol="0" anchor="t"/>
          <a:lstStyle/>
          <a:p>
            <a:pPr marL="0" indent="0">
              <a:lnSpc>
                <a:spcPts val="2396"/>
              </a:lnSpc>
              <a:buNone/>
            </a:pPr>
            <a:r>
              <a:rPr lang="en-US" sz="1497" dirty="0">
                <a:solidFill>
                  <a:srgbClr val="3C3939"/>
                </a:solidFill>
                <a:latin typeface="Roboto" pitchFamily="34" charset="0"/>
                <a:ea typeface="Roboto" pitchFamily="34" charset="-122"/>
                <a:cs typeface="Roboto" pitchFamily="34" charset="-120"/>
              </a:rPr>
              <a:t>Metric</a:t>
            </a:r>
            <a:endParaRPr lang="en-US" sz="1497" dirty="0"/>
          </a:p>
        </p:txBody>
      </p:sp>
      <p:sp>
        <p:nvSpPr>
          <p:cNvPr id="9" name="Text 7"/>
          <p:cNvSpPr/>
          <p:nvPr/>
        </p:nvSpPr>
        <p:spPr>
          <a:xfrm>
            <a:off x="7509153" y="2753201"/>
            <a:ext cx="4124444" cy="304205"/>
          </a:xfrm>
          <a:prstGeom prst="rect">
            <a:avLst/>
          </a:prstGeom>
          <a:noFill/>
          <a:ln/>
        </p:spPr>
        <p:txBody>
          <a:bodyPr wrap="none" rtlCol="0" anchor="t"/>
          <a:lstStyle/>
          <a:p>
            <a:pPr marL="0" indent="0">
              <a:lnSpc>
                <a:spcPts val="2396"/>
              </a:lnSpc>
              <a:buNone/>
            </a:pPr>
            <a:r>
              <a:rPr lang="en-US" sz="1497" dirty="0">
                <a:solidFill>
                  <a:srgbClr val="3C3939"/>
                </a:solidFill>
                <a:latin typeface="Roboto" pitchFamily="34" charset="0"/>
                <a:ea typeface="Roboto" pitchFamily="34" charset="-122"/>
                <a:cs typeface="Roboto" pitchFamily="34" charset="-120"/>
              </a:rPr>
              <a:t>Description</a:t>
            </a:r>
            <a:endParaRPr lang="en-US" sz="1497" dirty="0"/>
          </a:p>
        </p:txBody>
      </p:sp>
      <p:sp>
        <p:nvSpPr>
          <p:cNvPr id="10" name="Shape 8"/>
          <p:cNvSpPr/>
          <p:nvPr/>
        </p:nvSpPr>
        <p:spPr>
          <a:xfrm>
            <a:off x="2806660" y="3179088"/>
            <a:ext cx="9017079" cy="851773"/>
          </a:xfrm>
          <a:prstGeom prst="rect">
            <a:avLst/>
          </a:prstGeom>
          <a:solidFill>
            <a:srgbClr val="000000">
              <a:alpha val="4000"/>
            </a:srgbClr>
          </a:solidFill>
          <a:ln/>
        </p:spPr>
      </p:sp>
      <p:sp>
        <p:nvSpPr>
          <p:cNvPr id="11" name="Text 9"/>
          <p:cNvSpPr/>
          <p:nvPr/>
        </p:nvSpPr>
        <p:spPr>
          <a:xfrm>
            <a:off x="2996803" y="3300770"/>
            <a:ext cx="4124444" cy="304205"/>
          </a:xfrm>
          <a:prstGeom prst="rect">
            <a:avLst/>
          </a:prstGeom>
          <a:noFill/>
          <a:ln/>
        </p:spPr>
        <p:txBody>
          <a:bodyPr wrap="none" rtlCol="0" anchor="t"/>
          <a:lstStyle/>
          <a:p>
            <a:pPr marL="0" indent="0">
              <a:lnSpc>
                <a:spcPts val="2396"/>
              </a:lnSpc>
              <a:buNone/>
            </a:pPr>
            <a:r>
              <a:rPr lang="en-US" sz="1497" dirty="0">
                <a:solidFill>
                  <a:srgbClr val="3C3939"/>
                </a:solidFill>
                <a:latin typeface="Roboto" pitchFamily="34" charset="0"/>
                <a:ea typeface="Roboto" pitchFamily="34" charset="-122"/>
                <a:cs typeface="Roboto" pitchFamily="34" charset="-120"/>
              </a:rPr>
              <a:t>Accuracy</a:t>
            </a:r>
            <a:endParaRPr lang="en-US" sz="1497" dirty="0"/>
          </a:p>
        </p:txBody>
      </p:sp>
      <p:sp>
        <p:nvSpPr>
          <p:cNvPr id="12" name="Text 10"/>
          <p:cNvSpPr/>
          <p:nvPr/>
        </p:nvSpPr>
        <p:spPr>
          <a:xfrm>
            <a:off x="7509153" y="3300770"/>
            <a:ext cx="4124444" cy="608409"/>
          </a:xfrm>
          <a:prstGeom prst="rect">
            <a:avLst/>
          </a:prstGeom>
          <a:noFill/>
          <a:ln/>
        </p:spPr>
        <p:txBody>
          <a:bodyPr wrap="square" rtlCol="0" anchor="t"/>
          <a:lstStyle/>
          <a:p>
            <a:pPr marL="0" indent="0">
              <a:lnSpc>
                <a:spcPts val="2396"/>
              </a:lnSpc>
              <a:buNone/>
            </a:pPr>
            <a:r>
              <a:rPr lang="en-US" sz="1497" dirty="0">
                <a:solidFill>
                  <a:srgbClr val="3C3939"/>
                </a:solidFill>
                <a:latin typeface="Roboto" pitchFamily="34" charset="0"/>
                <a:ea typeface="Roboto" pitchFamily="34" charset="-122"/>
                <a:cs typeface="Roboto" pitchFamily="34" charset="-120"/>
              </a:rPr>
              <a:t>The overall proportion of correct predictions out of the total number of predictions.</a:t>
            </a:r>
            <a:endParaRPr lang="en-US" sz="1497" dirty="0"/>
          </a:p>
        </p:txBody>
      </p:sp>
      <p:sp>
        <p:nvSpPr>
          <p:cNvPr id="13" name="Shape 11"/>
          <p:cNvSpPr/>
          <p:nvPr/>
        </p:nvSpPr>
        <p:spPr>
          <a:xfrm>
            <a:off x="2806660" y="4030861"/>
            <a:ext cx="9017079" cy="851773"/>
          </a:xfrm>
          <a:prstGeom prst="rect">
            <a:avLst/>
          </a:prstGeom>
          <a:solidFill>
            <a:srgbClr val="FFFFFF">
              <a:alpha val="4000"/>
            </a:srgbClr>
          </a:solidFill>
          <a:ln/>
        </p:spPr>
      </p:sp>
      <p:sp>
        <p:nvSpPr>
          <p:cNvPr id="14" name="Text 12"/>
          <p:cNvSpPr/>
          <p:nvPr/>
        </p:nvSpPr>
        <p:spPr>
          <a:xfrm>
            <a:off x="2996803" y="4152543"/>
            <a:ext cx="4124444" cy="304205"/>
          </a:xfrm>
          <a:prstGeom prst="rect">
            <a:avLst/>
          </a:prstGeom>
          <a:noFill/>
          <a:ln/>
        </p:spPr>
        <p:txBody>
          <a:bodyPr wrap="none" rtlCol="0" anchor="t"/>
          <a:lstStyle/>
          <a:p>
            <a:pPr marL="0" indent="0">
              <a:lnSpc>
                <a:spcPts val="2396"/>
              </a:lnSpc>
              <a:buNone/>
            </a:pPr>
            <a:r>
              <a:rPr lang="en-US" sz="1497" dirty="0">
                <a:solidFill>
                  <a:srgbClr val="3C3939"/>
                </a:solidFill>
                <a:latin typeface="Roboto" pitchFamily="34" charset="0"/>
                <a:ea typeface="Roboto" pitchFamily="34" charset="-122"/>
                <a:cs typeface="Roboto" pitchFamily="34" charset="-120"/>
              </a:rPr>
              <a:t>Precision</a:t>
            </a:r>
            <a:endParaRPr lang="en-US" sz="1497" dirty="0"/>
          </a:p>
        </p:txBody>
      </p:sp>
      <p:sp>
        <p:nvSpPr>
          <p:cNvPr id="15" name="Text 13"/>
          <p:cNvSpPr/>
          <p:nvPr/>
        </p:nvSpPr>
        <p:spPr>
          <a:xfrm>
            <a:off x="7509153" y="4152543"/>
            <a:ext cx="4124444" cy="608409"/>
          </a:xfrm>
          <a:prstGeom prst="rect">
            <a:avLst/>
          </a:prstGeom>
          <a:noFill/>
          <a:ln/>
        </p:spPr>
        <p:txBody>
          <a:bodyPr wrap="square" rtlCol="0" anchor="t"/>
          <a:lstStyle/>
          <a:p>
            <a:pPr marL="0" indent="0">
              <a:lnSpc>
                <a:spcPts val="2396"/>
              </a:lnSpc>
              <a:buNone/>
            </a:pPr>
            <a:r>
              <a:rPr lang="en-US" sz="1497" dirty="0">
                <a:solidFill>
                  <a:srgbClr val="3C3939"/>
                </a:solidFill>
                <a:latin typeface="Roboto" pitchFamily="34" charset="0"/>
                <a:ea typeface="Roboto" pitchFamily="34" charset="-122"/>
                <a:cs typeface="Roboto" pitchFamily="34" charset="-120"/>
              </a:rPr>
              <a:t>The ratio of true positive predictions to the total number of positive predictions.</a:t>
            </a:r>
            <a:endParaRPr lang="en-US" sz="1497" dirty="0"/>
          </a:p>
        </p:txBody>
      </p:sp>
      <p:sp>
        <p:nvSpPr>
          <p:cNvPr id="16" name="Shape 14"/>
          <p:cNvSpPr/>
          <p:nvPr/>
        </p:nvSpPr>
        <p:spPr>
          <a:xfrm>
            <a:off x="2806660" y="4882634"/>
            <a:ext cx="9017079" cy="851773"/>
          </a:xfrm>
          <a:prstGeom prst="rect">
            <a:avLst/>
          </a:prstGeom>
          <a:solidFill>
            <a:srgbClr val="000000">
              <a:alpha val="4000"/>
            </a:srgbClr>
          </a:solidFill>
          <a:ln/>
        </p:spPr>
      </p:sp>
      <p:sp>
        <p:nvSpPr>
          <p:cNvPr id="17" name="Text 15"/>
          <p:cNvSpPr/>
          <p:nvPr/>
        </p:nvSpPr>
        <p:spPr>
          <a:xfrm>
            <a:off x="2996803" y="5004316"/>
            <a:ext cx="4124444" cy="304205"/>
          </a:xfrm>
          <a:prstGeom prst="rect">
            <a:avLst/>
          </a:prstGeom>
          <a:noFill/>
          <a:ln/>
        </p:spPr>
        <p:txBody>
          <a:bodyPr wrap="none" rtlCol="0" anchor="t"/>
          <a:lstStyle/>
          <a:p>
            <a:pPr marL="0" indent="0">
              <a:lnSpc>
                <a:spcPts val="2396"/>
              </a:lnSpc>
              <a:buNone/>
            </a:pPr>
            <a:r>
              <a:rPr lang="en-US" sz="1497" dirty="0">
                <a:solidFill>
                  <a:srgbClr val="3C3939"/>
                </a:solidFill>
                <a:latin typeface="Roboto" pitchFamily="34" charset="0"/>
                <a:ea typeface="Roboto" pitchFamily="34" charset="-122"/>
                <a:cs typeface="Roboto" pitchFamily="34" charset="-120"/>
              </a:rPr>
              <a:t>Recall</a:t>
            </a:r>
            <a:endParaRPr lang="en-US" sz="1497" dirty="0"/>
          </a:p>
        </p:txBody>
      </p:sp>
      <p:sp>
        <p:nvSpPr>
          <p:cNvPr id="18" name="Text 16"/>
          <p:cNvSpPr/>
          <p:nvPr/>
        </p:nvSpPr>
        <p:spPr>
          <a:xfrm>
            <a:off x="7509153" y="5004316"/>
            <a:ext cx="4124444" cy="608409"/>
          </a:xfrm>
          <a:prstGeom prst="rect">
            <a:avLst/>
          </a:prstGeom>
          <a:noFill/>
          <a:ln/>
        </p:spPr>
        <p:txBody>
          <a:bodyPr wrap="square" rtlCol="0" anchor="t"/>
          <a:lstStyle/>
          <a:p>
            <a:pPr marL="0" indent="0">
              <a:lnSpc>
                <a:spcPts val="2396"/>
              </a:lnSpc>
              <a:buNone/>
            </a:pPr>
            <a:r>
              <a:rPr lang="en-US" sz="1497" dirty="0">
                <a:solidFill>
                  <a:srgbClr val="3C3939"/>
                </a:solidFill>
                <a:latin typeface="Roboto" pitchFamily="34" charset="0"/>
                <a:ea typeface="Roboto" pitchFamily="34" charset="-122"/>
                <a:cs typeface="Roboto" pitchFamily="34" charset="-120"/>
              </a:rPr>
              <a:t>The ratio of true positive predictions to the total number of actual positive instances.</a:t>
            </a:r>
            <a:endParaRPr lang="en-US" sz="1497" dirty="0"/>
          </a:p>
        </p:txBody>
      </p:sp>
      <p:sp>
        <p:nvSpPr>
          <p:cNvPr id="19" name="Shape 17"/>
          <p:cNvSpPr/>
          <p:nvPr/>
        </p:nvSpPr>
        <p:spPr>
          <a:xfrm>
            <a:off x="2806660" y="5734407"/>
            <a:ext cx="9017079" cy="1155978"/>
          </a:xfrm>
          <a:prstGeom prst="rect">
            <a:avLst/>
          </a:prstGeom>
          <a:solidFill>
            <a:srgbClr val="FFFFFF">
              <a:alpha val="4000"/>
            </a:srgbClr>
          </a:solidFill>
          <a:ln/>
        </p:spPr>
      </p:sp>
      <p:sp>
        <p:nvSpPr>
          <p:cNvPr id="20" name="Text 18"/>
          <p:cNvSpPr/>
          <p:nvPr/>
        </p:nvSpPr>
        <p:spPr>
          <a:xfrm>
            <a:off x="2996803" y="5856089"/>
            <a:ext cx="4124444" cy="304205"/>
          </a:xfrm>
          <a:prstGeom prst="rect">
            <a:avLst/>
          </a:prstGeom>
          <a:noFill/>
          <a:ln/>
        </p:spPr>
        <p:txBody>
          <a:bodyPr wrap="none" rtlCol="0" anchor="t"/>
          <a:lstStyle/>
          <a:p>
            <a:pPr marL="0" indent="0">
              <a:lnSpc>
                <a:spcPts val="2396"/>
              </a:lnSpc>
              <a:buNone/>
            </a:pPr>
            <a:r>
              <a:rPr lang="en-US" sz="1497" dirty="0">
                <a:solidFill>
                  <a:srgbClr val="3C3939"/>
                </a:solidFill>
                <a:latin typeface="Roboto" pitchFamily="34" charset="0"/>
                <a:ea typeface="Roboto" pitchFamily="34" charset="-122"/>
                <a:cs typeface="Roboto" pitchFamily="34" charset="-120"/>
              </a:rPr>
              <a:t>F1-score</a:t>
            </a:r>
            <a:endParaRPr lang="en-US" sz="1497" dirty="0"/>
          </a:p>
        </p:txBody>
      </p:sp>
      <p:sp>
        <p:nvSpPr>
          <p:cNvPr id="21" name="Text 19"/>
          <p:cNvSpPr/>
          <p:nvPr/>
        </p:nvSpPr>
        <p:spPr>
          <a:xfrm>
            <a:off x="7509153" y="5856089"/>
            <a:ext cx="4124444" cy="912614"/>
          </a:xfrm>
          <a:prstGeom prst="rect">
            <a:avLst/>
          </a:prstGeom>
          <a:noFill/>
          <a:ln/>
        </p:spPr>
        <p:txBody>
          <a:bodyPr wrap="square" rtlCol="0" anchor="t"/>
          <a:lstStyle/>
          <a:p>
            <a:pPr marL="0" indent="0">
              <a:lnSpc>
                <a:spcPts val="2396"/>
              </a:lnSpc>
              <a:buNone/>
            </a:pPr>
            <a:r>
              <a:rPr lang="en-US" sz="1497" dirty="0">
                <a:solidFill>
                  <a:srgbClr val="3C3939"/>
                </a:solidFill>
                <a:latin typeface="Roboto" pitchFamily="34" charset="0"/>
                <a:ea typeface="Roboto" pitchFamily="34" charset="-122"/>
                <a:cs typeface="Roboto" pitchFamily="34" charset="-120"/>
              </a:rPr>
              <a:t>The harmonic mean of precision and recall, providing a balanced measure of model performance.</a:t>
            </a:r>
            <a:endParaRPr lang="en-US" sz="1497" dirty="0"/>
          </a:p>
        </p:txBody>
      </p:sp>
      <p:sp>
        <p:nvSpPr>
          <p:cNvPr id="22" name="Text 20"/>
          <p:cNvSpPr/>
          <p:nvPr/>
        </p:nvSpPr>
        <p:spPr>
          <a:xfrm>
            <a:off x="2799040" y="7111841"/>
            <a:ext cx="9032319" cy="608409"/>
          </a:xfrm>
          <a:prstGeom prst="rect">
            <a:avLst/>
          </a:prstGeom>
          <a:noFill/>
          <a:ln/>
        </p:spPr>
        <p:txBody>
          <a:bodyPr wrap="square" rtlCol="0" anchor="t"/>
          <a:lstStyle/>
          <a:p>
            <a:pPr marL="0" indent="0">
              <a:lnSpc>
                <a:spcPts val="2396"/>
              </a:lnSpc>
              <a:buNone/>
            </a:pPr>
            <a:r>
              <a:rPr lang="en-US" sz="1497" dirty="0">
                <a:solidFill>
                  <a:srgbClr val="3C3939"/>
                </a:solidFill>
                <a:latin typeface="Roboto" pitchFamily="34" charset="0"/>
                <a:ea typeface="Roboto" pitchFamily="34" charset="-122"/>
                <a:cs typeface="Roboto" pitchFamily="34" charset="-120"/>
              </a:rPr>
              <a:t>These metrics will be calculated on both the validation and test datasets to ensure the model's generalization capability and robustness in real-world scenarios.</a:t>
            </a:r>
            <a:endParaRPr lang="en-US" sz="1497" dirty="0"/>
          </a:p>
        </p:txBody>
      </p:sp>
      <p:pic>
        <p:nvPicPr>
          <p:cNvPr id="23" name="Image 0" descr="preencoded.png" hidden="1">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2" y="0"/>
            <a:ext cx="14630400" cy="8229600"/>
          </a:xfrm>
          <a:prstGeom prst="rect">
            <a:avLst/>
          </a:prstGeom>
          <a:solidFill>
            <a:srgbClr val="FFFFFF">
              <a:alpha val="75000"/>
            </a:srgbClr>
          </a:solidFill>
          <a:ln/>
        </p:spPr>
      </p:sp>
      <p:sp>
        <p:nvSpPr>
          <p:cNvPr id="4" name="Text 2"/>
          <p:cNvSpPr/>
          <p:nvPr/>
        </p:nvSpPr>
        <p:spPr>
          <a:xfrm>
            <a:off x="2448421" y="365205"/>
            <a:ext cx="4765119" cy="595551"/>
          </a:xfrm>
          <a:prstGeom prst="rect">
            <a:avLst/>
          </a:prstGeom>
          <a:noFill/>
          <a:ln/>
        </p:spPr>
        <p:txBody>
          <a:bodyPr wrap="none" rtlCol="0" anchor="t"/>
          <a:lstStyle/>
          <a:p>
            <a:pPr marL="0" indent="0">
              <a:lnSpc>
                <a:spcPts val="4690"/>
              </a:lnSpc>
              <a:buNone/>
            </a:pPr>
            <a:r>
              <a:rPr lang="en-US" sz="3752" dirty="0">
                <a:solidFill>
                  <a:srgbClr val="1B1B27"/>
                </a:solidFill>
                <a:latin typeface="Raleway" pitchFamily="34" charset="0"/>
                <a:ea typeface="Raleway" pitchFamily="34" charset="-122"/>
                <a:cs typeface="Raleway" pitchFamily="34" charset="-120"/>
              </a:rPr>
              <a:t>Accuracy vs Loss</a:t>
            </a:r>
            <a:endParaRPr lang="en-US" sz="3752" dirty="0"/>
          </a:p>
        </p:txBody>
      </p:sp>
      <p:pic>
        <p:nvPicPr>
          <p:cNvPr id="5" name="Image 0" descr="preencoded.png"/>
          <p:cNvPicPr>
            <a:picLocks noChangeAspect="1"/>
          </p:cNvPicPr>
          <p:nvPr/>
        </p:nvPicPr>
        <p:blipFill>
          <a:blip r:embed="rId3"/>
          <a:stretch>
            <a:fillRect/>
          </a:stretch>
        </p:blipFill>
        <p:spPr>
          <a:xfrm>
            <a:off x="2464820" y="1325961"/>
            <a:ext cx="9700759" cy="3079056"/>
          </a:xfrm>
          <a:prstGeom prst="rect">
            <a:avLst/>
          </a:prstGeom>
        </p:spPr>
      </p:pic>
      <p:pic>
        <p:nvPicPr>
          <p:cNvPr id="6" name="Image 1" descr="preencoded.png"/>
          <p:cNvPicPr>
            <a:picLocks noChangeAspect="1"/>
          </p:cNvPicPr>
          <p:nvPr/>
        </p:nvPicPr>
        <p:blipFill>
          <a:blip r:embed="rId4"/>
          <a:stretch>
            <a:fillRect/>
          </a:stretch>
        </p:blipFill>
        <p:spPr>
          <a:xfrm>
            <a:off x="2328164" y="4711002"/>
            <a:ext cx="9974069" cy="2459873"/>
          </a:xfrm>
          <a:prstGeom prst="rect">
            <a:avLst/>
          </a:prstGeom>
        </p:spPr>
      </p:pic>
      <p:sp>
        <p:nvSpPr>
          <p:cNvPr id="7" name="Text 3"/>
          <p:cNvSpPr/>
          <p:nvPr/>
        </p:nvSpPr>
        <p:spPr>
          <a:xfrm>
            <a:off x="2788325" y="7108746"/>
            <a:ext cx="4765119" cy="595551"/>
          </a:xfrm>
          <a:prstGeom prst="rect">
            <a:avLst/>
          </a:prstGeom>
          <a:noFill/>
          <a:ln/>
        </p:spPr>
        <p:txBody>
          <a:bodyPr wrap="none" rtlCol="0" anchor="t"/>
          <a:lstStyle/>
          <a:p>
            <a:pPr marL="0" indent="0">
              <a:lnSpc>
                <a:spcPts val="4690"/>
              </a:lnSpc>
              <a:buNone/>
            </a:pPr>
            <a:endParaRPr lang="en-US" sz="3752" dirty="0"/>
          </a:p>
        </p:txBody>
      </p:sp>
      <p:pic>
        <p:nvPicPr>
          <p:cNvPr id="8" name="Image 2" descr="preencoded.png" hidden="1">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4525"/>
            <a:ext cx="14630400" cy="8229600"/>
          </a:xfrm>
          <a:prstGeom prst="rect">
            <a:avLst/>
          </a:prstGeom>
          <a:solidFill>
            <a:srgbClr val="FFFFFF">
              <a:alpha val="75000"/>
            </a:srgbClr>
          </a:solidFill>
          <a:ln/>
        </p:spPr>
      </p:sp>
      <p:sp>
        <p:nvSpPr>
          <p:cNvPr id="4" name="Text 2"/>
          <p:cNvSpPr/>
          <p:nvPr/>
        </p:nvSpPr>
        <p:spPr>
          <a:xfrm>
            <a:off x="2037993" y="2847380"/>
            <a:ext cx="10554414" cy="355402"/>
          </a:xfrm>
          <a:prstGeom prst="rect">
            <a:avLst/>
          </a:prstGeom>
          <a:noFill/>
          <a:ln/>
        </p:spPr>
        <p:txBody>
          <a:bodyPr wrap="none" rtlCol="0" anchor="t"/>
          <a:lstStyle/>
          <a:p>
            <a:pPr marL="0" indent="0">
              <a:lnSpc>
                <a:spcPts val="2799"/>
              </a:lnSpc>
              <a:buNone/>
            </a:pPr>
            <a:endParaRPr lang="en-US" sz="1750" dirty="0"/>
          </a:p>
        </p:txBody>
      </p:sp>
      <p:sp>
        <p:nvSpPr>
          <p:cNvPr id="5" name="Text 3"/>
          <p:cNvSpPr/>
          <p:nvPr/>
        </p:nvSpPr>
        <p:spPr>
          <a:xfrm>
            <a:off x="2037993" y="3424952"/>
            <a:ext cx="555498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Deployment Video </a:t>
            </a:r>
            <a:endParaRPr lang="en-US" sz="4374" dirty="0"/>
          </a:p>
        </p:txBody>
      </p:sp>
      <p:pic>
        <p:nvPicPr>
          <p:cNvPr id="6" name="Image 0" descr="preencoded.png">
            <a:hlinkClick r:id="rId3"/>
          </p:cNvPr>
          <p:cNvPicPr>
            <a:picLocks noChangeAspect="1"/>
          </p:cNvPicPr>
          <p:nvPr/>
        </p:nvPicPr>
        <p:blipFill>
          <a:blip r:embed="rId4"/>
          <a:stretch>
            <a:fillRect/>
          </a:stretch>
        </p:blipFill>
        <p:spPr>
          <a:xfrm>
            <a:off x="2037993" y="4452580"/>
            <a:ext cx="10554414" cy="1129427"/>
          </a:xfrm>
          <a:prstGeom prst="rect">
            <a:avLst/>
          </a:prstGeom>
        </p:spPr>
      </p:pic>
      <p:pic>
        <p:nvPicPr>
          <p:cNvPr id="7" name="Image 1" descr="preencoded.png" hidden="1">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4525"/>
            <a:ext cx="14630400" cy="8229600"/>
          </a:xfrm>
          <a:prstGeom prst="rect">
            <a:avLst/>
          </a:prstGeom>
          <a:solidFill>
            <a:srgbClr val="ECECF3"/>
          </a:solidFill>
          <a:ln/>
        </p:spPr>
      </p:sp>
      <p:sp>
        <p:nvSpPr>
          <p:cNvPr id="3" name="Shape 1"/>
          <p:cNvSpPr/>
          <p:nvPr/>
        </p:nvSpPr>
        <p:spPr>
          <a:xfrm>
            <a:off x="11575" y="4525"/>
            <a:ext cx="14630400" cy="8229600"/>
          </a:xfrm>
          <a:prstGeom prst="rect">
            <a:avLst/>
          </a:prstGeom>
          <a:solidFill>
            <a:srgbClr val="FFFFFF">
              <a:alpha val="75000"/>
            </a:srgbClr>
          </a:solidFill>
          <a:ln/>
        </p:spPr>
      </p:sp>
      <p:pic>
        <p:nvPicPr>
          <p:cNvPr id="7" name="Image 1" descr="preencoded.png" hidden="1">
            <a:hlinkClick r:id="rId5"/>
          </p:cNvPr>
          <p:cNvPicPr>
            <a:picLocks noChangeAspect="1"/>
          </p:cNvPicPr>
          <p:nvPr/>
        </p:nvPicPr>
        <p:blipFill>
          <a:blip r:embed="rId6"/>
          <a:stretch>
            <a:fillRect/>
          </a:stretch>
        </p:blipFill>
        <p:spPr>
          <a:xfrm>
            <a:off x="12242153" y="7589520"/>
            <a:ext cx="2296807" cy="548640"/>
          </a:xfrm>
          <a:prstGeom prst="rect">
            <a:avLst/>
          </a:prstGeom>
        </p:spPr>
      </p:pic>
      <p:pic>
        <p:nvPicPr>
          <p:cNvPr id="8" name="WhatsApp Video 2024-04-25 at 23.55.07_ba0d2b2d">
            <a:hlinkClick r:id="" action="ppaction://media"/>
            <a:extLst>
              <a:ext uri="{FF2B5EF4-FFF2-40B4-BE49-F238E27FC236}">
                <a16:creationId xmlns:a16="http://schemas.microsoft.com/office/drawing/2014/main" id="{60F19402-CDAE-9D7B-A626-1FEAF0EC185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21894" y="172051"/>
            <a:ext cx="13186611" cy="7417469"/>
          </a:xfrm>
          <a:prstGeom prst="rect">
            <a:avLst/>
          </a:prstGeom>
        </p:spPr>
      </p:pic>
    </p:spTree>
    <p:extLst>
      <p:ext uri="{BB962C8B-B14F-4D97-AF65-F5344CB8AC3E}">
        <p14:creationId xmlns:p14="http://schemas.microsoft.com/office/powerpoint/2010/main" val="342072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6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777716" y="571143"/>
            <a:ext cx="7588568" cy="1296114"/>
          </a:xfrm>
          <a:prstGeom prst="rect">
            <a:avLst/>
          </a:prstGeom>
          <a:noFill/>
          <a:ln/>
        </p:spPr>
        <p:txBody>
          <a:bodyPr wrap="square" rtlCol="0" anchor="t"/>
          <a:lstStyle/>
          <a:p>
            <a:pPr marL="0" indent="0">
              <a:lnSpc>
                <a:spcPts val="5104"/>
              </a:lnSpc>
              <a:buNone/>
            </a:pPr>
            <a:r>
              <a:rPr lang="en-US" sz="4083" dirty="0">
                <a:solidFill>
                  <a:srgbClr val="1B1B27"/>
                </a:solidFill>
                <a:latin typeface="Raleway" pitchFamily="34" charset="0"/>
                <a:ea typeface="Raleway" pitchFamily="34" charset="-122"/>
                <a:cs typeface="Raleway" pitchFamily="34" charset="-120"/>
              </a:rPr>
              <a:t>Conclusion and Future Directions</a:t>
            </a:r>
            <a:endParaRPr lang="en-US" sz="4083" dirty="0"/>
          </a:p>
        </p:txBody>
      </p:sp>
      <p:sp>
        <p:nvSpPr>
          <p:cNvPr id="6" name="Text 3"/>
          <p:cNvSpPr/>
          <p:nvPr/>
        </p:nvSpPr>
        <p:spPr>
          <a:xfrm>
            <a:off x="777716" y="2178368"/>
            <a:ext cx="7588568" cy="331827"/>
          </a:xfrm>
          <a:prstGeom prst="rect">
            <a:avLst/>
          </a:prstGeom>
          <a:noFill/>
          <a:ln/>
        </p:spPr>
        <p:txBody>
          <a:bodyPr wrap="none" rtlCol="0" anchor="t"/>
          <a:lstStyle/>
          <a:p>
            <a:pPr marL="0" indent="0">
              <a:lnSpc>
                <a:spcPts val="2613"/>
              </a:lnSpc>
              <a:buNone/>
            </a:pPr>
            <a:endParaRPr lang="en-US" sz="1633" dirty="0"/>
          </a:p>
        </p:txBody>
      </p:sp>
      <p:sp>
        <p:nvSpPr>
          <p:cNvPr id="7" name="Text 4"/>
          <p:cNvSpPr/>
          <p:nvPr/>
        </p:nvSpPr>
        <p:spPr>
          <a:xfrm>
            <a:off x="1109424" y="2743438"/>
            <a:ext cx="7256859" cy="995482"/>
          </a:xfrm>
          <a:prstGeom prst="rect">
            <a:avLst/>
          </a:prstGeom>
          <a:noFill/>
          <a:ln/>
        </p:spPr>
        <p:txBody>
          <a:bodyPr wrap="square" rtlCol="0" anchor="t"/>
          <a:lstStyle/>
          <a:p>
            <a:pPr marL="342900" indent="-342900" algn="l">
              <a:lnSpc>
                <a:spcPts val="2613"/>
              </a:lnSpc>
              <a:buSzPct val="100000"/>
              <a:buChar char="•"/>
            </a:pPr>
            <a:r>
              <a:rPr lang="en-US" sz="1633" dirty="0">
                <a:solidFill>
                  <a:srgbClr val="3C3939"/>
                </a:solidFill>
                <a:latin typeface="Roboto" pitchFamily="34" charset="0"/>
                <a:ea typeface="Roboto" pitchFamily="34" charset="-122"/>
                <a:cs typeface="Roboto" pitchFamily="34" charset="-120"/>
              </a:rPr>
              <a:t>In conclusion, this deep learning project on weather image recognition has demonstrated the power of convolutional neural networks in accurately classifying various weather conditions. </a:t>
            </a:r>
            <a:endParaRPr lang="en-US" sz="1633" dirty="0"/>
          </a:p>
        </p:txBody>
      </p:sp>
      <p:sp>
        <p:nvSpPr>
          <p:cNvPr id="8" name="Text 5"/>
          <p:cNvSpPr/>
          <p:nvPr/>
        </p:nvSpPr>
        <p:spPr>
          <a:xfrm>
            <a:off x="777716" y="3972163"/>
            <a:ext cx="7588568" cy="331827"/>
          </a:xfrm>
          <a:prstGeom prst="rect">
            <a:avLst/>
          </a:prstGeom>
          <a:noFill/>
          <a:ln/>
        </p:spPr>
        <p:txBody>
          <a:bodyPr wrap="none" rtlCol="0" anchor="t"/>
          <a:lstStyle/>
          <a:p>
            <a:pPr marL="0" indent="0">
              <a:lnSpc>
                <a:spcPts val="2613"/>
              </a:lnSpc>
              <a:buNone/>
            </a:pPr>
            <a:endParaRPr lang="en-US" sz="1633" dirty="0"/>
          </a:p>
        </p:txBody>
      </p:sp>
      <p:sp>
        <p:nvSpPr>
          <p:cNvPr id="9" name="Text 6"/>
          <p:cNvSpPr/>
          <p:nvPr/>
        </p:nvSpPr>
        <p:spPr>
          <a:xfrm>
            <a:off x="1109424" y="4537234"/>
            <a:ext cx="7256859" cy="1659136"/>
          </a:xfrm>
          <a:prstGeom prst="rect">
            <a:avLst/>
          </a:prstGeom>
          <a:noFill/>
          <a:ln/>
        </p:spPr>
        <p:txBody>
          <a:bodyPr wrap="square" rtlCol="0" anchor="t"/>
          <a:lstStyle/>
          <a:p>
            <a:pPr marL="342900" indent="-342900" algn="l">
              <a:lnSpc>
                <a:spcPts val="2613"/>
              </a:lnSpc>
              <a:buSzPct val="100000"/>
              <a:buChar char="•"/>
            </a:pPr>
            <a:r>
              <a:rPr lang="en-US" sz="1633" dirty="0">
                <a:solidFill>
                  <a:srgbClr val="3C3939"/>
                </a:solidFill>
                <a:latin typeface="Roboto" pitchFamily="34" charset="0"/>
                <a:ea typeface="Roboto" pitchFamily="34" charset="-122"/>
                <a:cs typeface="Roboto" pitchFamily="34" charset="-120"/>
              </a:rPr>
              <a:t>Looking to the future, there are exciting opportunities to further enhance the weather recognition system. Integrating real-time sensor data, exploring transfer learning from large-scale datasets, and investigating the use of advanced architectures like attention-based models could lead to even more accurate and reliable weather prediction capabilities.</a:t>
            </a:r>
            <a:endParaRPr lang="en-US" sz="1633" dirty="0"/>
          </a:p>
        </p:txBody>
      </p:sp>
      <p:sp>
        <p:nvSpPr>
          <p:cNvPr id="10" name="Text 7"/>
          <p:cNvSpPr/>
          <p:nvPr/>
        </p:nvSpPr>
        <p:spPr>
          <a:xfrm>
            <a:off x="777716" y="6429613"/>
            <a:ext cx="7588568" cy="331827"/>
          </a:xfrm>
          <a:prstGeom prst="rect">
            <a:avLst/>
          </a:prstGeom>
          <a:noFill/>
          <a:ln/>
        </p:spPr>
        <p:txBody>
          <a:bodyPr wrap="none" rtlCol="0" anchor="t"/>
          <a:lstStyle/>
          <a:p>
            <a:pPr marL="0" indent="0">
              <a:lnSpc>
                <a:spcPts val="2613"/>
              </a:lnSpc>
              <a:buNone/>
            </a:pPr>
            <a:endParaRPr lang="en-US" sz="1633" dirty="0"/>
          </a:p>
        </p:txBody>
      </p:sp>
      <p:sp>
        <p:nvSpPr>
          <p:cNvPr id="11" name="Text 8"/>
          <p:cNvSpPr/>
          <p:nvPr/>
        </p:nvSpPr>
        <p:spPr>
          <a:xfrm>
            <a:off x="1109424" y="6994684"/>
            <a:ext cx="7256859" cy="663654"/>
          </a:xfrm>
          <a:prstGeom prst="rect">
            <a:avLst/>
          </a:prstGeom>
          <a:noFill/>
          <a:ln/>
        </p:spPr>
        <p:txBody>
          <a:bodyPr wrap="square" rtlCol="0" anchor="t"/>
          <a:lstStyle/>
          <a:p>
            <a:pPr marL="342900" indent="-342900" algn="l">
              <a:lnSpc>
                <a:spcPts val="2613"/>
              </a:lnSpc>
              <a:buSzPct val="100000"/>
              <a:buChar char="•"/>
            </a:pPr>
            <a:r>
              <a:rPr lang="en-US" sz="1633" dirty="0">
                <a:solidFill>
                  <a:srgbClr val="3C3939"/>
                </a:solidFill>
                <a:latin typeface="Roboto" pitchFamily="34" charset="0"/>
                <a:ea typeface="Roboto" pitchFamily="34" charset="-122"/>
                <a:cs typeface="Roboto" pitchFamily="34" charset="-120"/>
              </a:rPr>
              <a:t>Batch Normalization is a powerful technique for improving deep learning model stability and performance.</a:t>
            </a:r>
            <a:endParaRPr lang="en-US" sz="1633" dirty="0"/>
          </a:p>
        </p:txBody>
      </p:sp>
      <p:pic>
        <p:nvPicPr>
          <p:cNvPr id="12" name="Image 1" descr="preencoded.png" hidden="1">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sp>
        <p:nvSpPr>
          <p:cNvPr id="4" name="Text 2"/>
          <p:cNvSpPr/>
          <p:nvPr/>
        </p:nvSpPr>
        <p:spPr>
          <a:xfrm>
            <a:off x="4537710" y="3020497"/>
            <a:ext cx="5554980" cy="1388745"/>
          </a:xfrm>
          <a:prstGeom prst="rect">
            <a:avLst/>
          </a:prstGeom>
          <a:noFill/>
          <a:ln/>
        </p:spPr>
        <p:txBody>
          <a:bodyPr wrap="square" rtlCol="0" anchor="t"/>
          <a:lstStyle/>
          <a:p>
            <a:pPr marL="0" indent="0" algn="ctr">
              <a:lnSpc>
                <a:spcPts val="5468"/>
              </a:lnSpc>
              <a:buNone/>
            </a:pPr>
            <a:r>
              <a:rPr lang="en-US" sz="4374" dirty="0">
                <a:solidFill>
                  <a:srgbClr val="1B1B27"/>
                </a:solidFill>
                <a:latin typeface="Raleway" pitchFamily="34" charset="0"/>
                <a:ea typeface="Raleway" pitchFamily="34" charset="-122"/>
                <a:cs typeface="Raleway" pitchFamily="34" charset="-120"/>
              </a:rPr>
              <a:t>
</a:t>
            </a:r>
            <a:r>
              <a:rPr lang="en-US" sz="4374" b="1" i="1" dirty="0">
                <a:solidFill>
                  <a:srgbClr val="1B1B27"/>
                </a:solidFill>
                <a:latin typeface="Raleway" pitchFamily="34" charset="0"/>
                <a:ea typeface="Raleway" pitchFamily="34" charset="-122"/>
                <a:cs typeface="Raleway" pitchFamily="34" charset="-120"/>
              </a:rPr>
              <a:t>Thank you.</a:t>
            </a:r>
            <a:endParaRPr lang="en-US" sz="4374" dirty="0"/>
          </a:p>
        </p:txBody>
      </p:sp>
      <p:sp>
        <p:nvSpPr>
          <p:cNvPr id="5" name="Text 3"/>
          <p:cNvSpPr/>
          <p:nvPr/>
        </p:nvSpPr>
        <p:spPr>
          <a:xfrm>
            <a:off x="2037993" y="4853583"/>
            <a:ext cx="10554414" cy="355402"/>
          </a:xfrm>
          <a:prstGeom prst="rect">
            <a:avLst/>
          </a:prstGeom>
          <a:noFill/>
          <a:ln/>
        </p:spPr>
        <p:txBody>
          <a:bodyPr wrap="none" rtlCol="0" anchor="t"/>
          <a:lstStyle/>
          <a:p>
            <a:pPr marL="0" indent="0">
              <a:lnSpc>
                <a:spcPts val="2799"/>
              </a:lnSpc>
              <a:buNone/>
            </a:pPr>
            <a:endParaRPr lang="en-US" sz="1750" dirty="0"/>
          </a:p>
        </p:txBody>
      </p:sp>
      <p:pic>
        <p:nvPicPr>
          <p:cNvPr id="6" name="Image 0" descr="preencoded.png" hidden="1">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sp>
        <p:nvSpPr>
          <p:cNvPr id="4" name="Text 2"/>
          <p:cNvSpPr/>
          <p:nvPr/>
        </p:nvSpPr>
        <p:spPr>
          <a:xfrm>
            <a:off x="2037993" y="1428155"/>
            <a:ext cx="6962299"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Overview of Deep Learning</a:t>
            </a:r>
            <a:endParaRPr lang="en-US" sz="4374" dirty="0"/>
          </a:p>
        </p:txBody>
      </p:sp>
      <p:sp>
        <p:nvSpPr>
          <p:cNvPr id="5" name="Shape 3"/>
          <p:cNvSpPr/>
          <p:nvPr/>
        </p:nvSpPr>
        <p:spPr>
          <a:xfrm>
            <a:off x="2037993" y="2566868"/>
            <a:ext cx="5166122" cy="2006203"/>
          </a:xfrm>
          <a:prstGeom prst="roundRect">
            <a:avLst>
              <a:gd name="adj" fmla="val 4984"/>
            </a:avLst>
          </a:prstGeom>
          <a:solidFill>
            <a:srgbClr val="E1E1EA"/>
          </a:solidFill>
          <a:ln w="7620">
            <a:solidFill>
              <a:srgbClr val="C7C7D0"/>
            </a:solidFill>
            <a:prstDash val="solid"/>
          </a:ln>
        </p:spPr>
      </p:sp>
      <p:sp>
        <p:nvSpPr>
          <p:cNvPr id="6" name="Text 4"/>
          <p:cNvSpPr/>
          <p:nvPr/>
        </p:nvSpPr>
        <p:spPr>
          <a:xfrm>
            <a:off x="2267783" y="2796659"/>
            <a:ext cx="2777490" cy="347186"/>
          </a:xfrm>
          <a:prstGeom prst="rect">
            <a:avLst/>
          </a:prstGeom>
          <a:noFill/>
          <a:ln/>
        </p:spPr>
        <p:txBody>
          <a:bodyPr wrap="non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Powerful Algorithms</a:t>
            </a:r>
            <a:endParaRPr lang="en-US" sz="2187" dirty="0"/>
          </a:p>
        </p:txBody>
      </p:sp>
      <p:sp>
        <p:nvSpPr>
          <p:cNvPr id="7" name="Text 5"/>
          <p:cNvSpPr/>
          <p:nvPr/>
        </p:nvSpPr>
        <p:spPr>
          <a:xfrm>
            <a:off x="2267783" y="3277076"/>
            <a:ext cx="4706541" cy="1066205"/>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Deep learning utilizes complex neural network architectures to tackle challenging problems with remarkable accuracy.</a:t>
            </a:r>
            <a:endParaRPr lang="en-US" sz="1750" dirty="0"/>
          </a:p>
        </p:txBody>
      </p:sp>
      <p:sp>
        <p:nvSpPr>
          <p:cNvPr id="8" name="Shape 6"/>
          <p:cNvSpPr/>
          <p:nvPr/>
        </p:nvSpPr>
        <p:spPr>
          <a:xfrm>
            <a:off x="7426285" y="2566868"/>
            <a:ext cx="5166122" cy="2006203"/>
          </a:xfrm>
          <a:prstGeom prst="roundRect">
            <a:avLst>
              <a:gd name="adj" fmla="val 4984"/>
            </a:avLst>
          </a:prstGeom>
          <a:solidFill>
            <a:srgbClr val="E1E1EA"/>
          </a:solidFill>
          <a:ln w="7620">
            <a:solidFill>
              <a:srgbClr val="C7C7D0"/>
            </a:solidFill>
            <a:prstDash val="solid"/>
          </a:ln>
        </p:spPr>
      </p:sp>
      <p:sp>
        <p:nvSpPr>
          <p:cNvPr id="9" name="Text 7"/>
          <p:cNvSpPr/>
          <p:nvPr/>
        </p:nvSpPr>
        <p:spPr>
          <a:xfrm>
            <a:off x="7656076" y="2796659"/>
            <a:ext cx="2777490" cy="347186"/>
          </a:xfrm>
          <a:prstGeom prst="rect">
            <a:avLst/>
          </a:prstGeom>
          <a:noFill/>
          <a:ln/>
        </p:spPr>
        <p:txBody>
          <a:bodyPr wrap="non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Adaptable Models</a:t>
            </a:r>
            <a:endParaRPr lang="en-US" sz="2187" dirty="0"/>
          </a:p>
        </p:txBody>
      </p:sp>
      <p:sp>
        <p:nvSpPr>
          <p:cNvPr id="10" name="Text 8"/>
          <p:cNvSpPr/>
          <p:nvPr/>
        </p:nvSpPr>
        <p:spPr>
          <a:xfrm>
            <a:off x="7656076" y="3277076"/>
            <a:ext cx="4706541" cy="1066205"/>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These models can learn directly from data, adapting and improving their performance over time.</a:t>
            </a:r>
            <a:endParaRPr lang="en-US" sz="1750" dirty="0"/>
          </a:p>
        </p:txBody>
      </p:sp>
      <p:sp>
        <p:nvSpPr>
          <p:cNvPr id="11" name="Shape 9"/>
          <p:cNvSpPr/>
          <p:nvPr/>
        </p:nvSpPr>
        <p:spPr>
          <a:xfrm>
            <a:off x="2037993" y="4795242"/>
            <a:ext cx="5166122" cy="2006203"/>
          </a:xfrm>
          <a:prstGeom prst="roundRect">
            <a:avLst>
              <a:gd name="adj" fmla="val 4984"/>
            </a:avLst>
          </a:prstGeom>
          <a:solidFill>
            <a:srgbClr val="E1E1EA"/>
          </a:solidFill>
          <a:ln w="7620">
            <a:solidFill>
              <a:srgbClr val="C7C7D0"/>
            </a:solidFill>
            <a:prstDash val="solid"/>
          </a:ln>
        </p:spPr>
      </p:sp>
      <p:sp>
        <p:nvSpPr>
          <p:cNvPr id="12" name="Text 10"/>
          <p:cNvSpPr/>
          <p:nvPr/>
        </p:nvSpPr>
        <p:spPr>
          <a:xfrm>
            <a:off x="2267783" y="5025033"/>
            <a:ext cx="2777490" cy="347186"/>
          </a:xfrm>
          <a:prstGeom prst="rect">
            <a:avLst/>
          </a:prstGeom>
          <a:noFill/>
          <a:ln/>
        </p:spPr>
        <p:txBody>
          <a:bodyPr wrap="non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Diverse Applications</a:t>
            </a:r>
            <a:endParaRPr lang="en-US" sz="2187" dirty="0"/>
          </a:p>
        </p:txBody>
      </p:sp>
      <p:sp>
        <p:nvSpPr>
          <p:cNvPr id="13" name="Text 11"/>
          <p:cNvSpPr/>
          <p:nvPr/>
        </p:nvSpPr>
        <p:spPr>
          <a:xfrm>
            <a:off x="2267783" y="5505450"/>
            <a:ext cx="4706541" cy="1066205"/>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Deep learning has revolutionized fields like computer vision, natural language processing, and predictive analytics.</a:t>
            </a:r>
            <a:endParaRPr lang="en-US" sz="1750" dirty="0"/>
          </a:p>
        </p:txBody>
      </p:sp>
      <p:sp>
        <p:nvSpPr>
          <p:cNvPr id="14" name="Shape 12"/>
          <p:cNvSpPr/>
          <p:nvPr/>
        </p:nvSpPr>
        <p:spPr>
          <a:xfrm>
            <a:off x="7426285" y="4795242"/>
            <a:ext cx="5166122" cy="2006203"/>
          </a:xfrm>
          <a:prstGeom prst="roundRect">
            <a:avLst>
              <a:gd name="adj" fmla="val 4984"/>
            </a:avLst>
          </a:prstGeom>
          <a:solidFill>
            <a:srgbClr val="E1E1EA"/>
          </a:solidFill>
          <a:ln w="7620">
            <a:solidFill>
              <a:srgbClr val="C7C7D0"/>
            </a:solidFill>
            <a:prstDash val="solid"/>
          </a:ln>
        </p:spPr>
      </p:sp>
      <p:sp>
        <p:nvSpPr>
          <p:cNvPr id="15" name="Text 13"/>
          <p:cNvSpPr/>
          <p:nvPr/>
        </p:nvSpPr>
        <p:spPr>
          <a:xfrm>
            <a:off x="7656076" y="5025033"/>
            <a:ext cx="2927628" cy="347186"/>
          </a:xfrm>
          <a:prstGeom prst="rect">
            <a:avLst/>
          </a:prstGeom>
          <a:noFill/>
          <a:ln/>
        </p:spPr>
        <p:txBody>
          <a:bodyPr wrap="non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Hardware Acceleration</a:t>
            </a:r>
            <a:endParaRPr lang="en-US" sz="2187" dirty="0"/>
          </a:p>
        </p:txBody>
      </p:sp>
      <p:sp>
        <p:nvSpPr>
          <p:cNvPr id="16" name="Text 14"/>
          <p:cNvSpPr/>
          <p:nvPr/>
        </p:nvSpPr>
        <p:spPr>
          <a:xfrm>
            <a:off x="7656076" y="5505450"/>
            <a:ext cx="4706541" cy="1066205"/>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Powerful GPUs and specialized hardware have enabled the efficient training and deployment of deep learning models.</a:t>
            </a:r>
            <a:endParaRPr lang="en-US" sz="1750" dirty="0"/>
          </a:p>
        </p:txBody>
      </p:sp>
      <p:pic>
        <p:nvPicPr>
          <p:cNvPr id="17" name="Image 0" descr="preencoded.png" hidden="1">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sp>
        <p:nvSpPr>
          <p:cNvPr id="4" name="Text 2"/>
          <p:cNvSpPr/>
          <p:nvPr/>
        </p:nvSpPr>
        <p:spPr>
          <a:xfrm>
            <a:off x="2037993" y="2390418"/>
            <a:ext cx="555498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Dataset Preparation</a:t>
            </a:r>
            <a:endParaRPr lang="en-US" sz="4374" dirty="0"/>
          </a:p>
        </p:txBody>
      </p:sp>
      <p:sp>
        <p:nvSpPr>
          <p:cNvPr id="5" name="Text 3"/>
          <p:cNvSpPr/>
          <p:nvPr/>
        </p:nvSpPr>
        <p:spPr>
          <a:xfrm>
            <a:off x="2393394" y="3529132"/>
            <a:ext cx="10199013"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3C3939"/>
                </a:solidFill>
                <a:latin typeface="Roboto" pitchFamily="34" charset="0"/>
                <a:ea typeface="Roboto" pitchFamily="34" charset="-122"/>
                <a:cs typeface="Roboto" pitchFamily="34" charset="-120"/>
              </a:rPr>
              <a:t>Curate a comprehensive dataset of weather-related images, including various weather conditions such as sunny, rainy, cloudy, and snowy scenes.</a:t>
            </a:r>
            <a:endParaRPr lang="en-US" sz="1750" dirty="0"/>
          </a:p>
        </p:txBody>
      </p:sp>
      <p:sp>
        <p:nvSpPr>
          <p:cNvPr id="6" name="Text 4"/>
          <p:cNvSpPr/>
          <p:nvPr/>
        </p:nvSpPr>
        <p:spPr>
          <a:xfrm>
            <a:off x="2393394" y="4328755"/>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3C3939"/>
                </a:solidFill>
                <a:latin typeface="Roboto" pitchFamily="34" charset="0"/>
                <a:ea typeface="Roboto" pitchFamily="34" charset="-122"/>
                <a:cs typeface="Roboto" pitchFamily="34" charset="-120"/>
              </a:rPr>
              <a:t>Ensure the dataset covers a diverse range of geographical locations, time of day, and weather intensities to capture the breadth of real-world scenarios.</a:t>
            </a:r>
            <a:endParaRPr lang="en-US" sz="1750" dirty="0"/>
          </a:p>
        </p:txBody>
      </p:sp>
      <p:sp>
        <p:nvSpPr>
          <p:cNvPr id="7" name="Text 5"/>
          <p:cNvSpPr/>
          <p:nvPr/>
        </p:nvSpPr>
        <p:spPr>
          <a:xfrm>
            <a:off x="2393394" y="5128379"/>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3C3939"/>
                </a:solidFill>
                <a:latin typeface="Roboto" pitchFamily="34" charset="0"/>
                <a:ea typeface="Roboto" pitchFamily="34" charset="-122"/>
                <a:cs typeface="Roboto" pitchFamily="34" charset="-120"/>
              </a:rPr>
              <a:t>Preprocess the images by resizing, normalizing pixel values, and converting to a format suitable for deep learning models, such as 3-channel RGB images.</a:t>
            </a:r>
            <a:endParaRPr lang="en-US" sz="1750" dirty="0"/>
          </a:p>
        </p:txBody>
      </p:sp>
      <p:pic>
        <p:nvPicPr>
          <p:cNvPr id="8" name="Image 0" descr="preencoded.png" hidden="1">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sp>
        <p:nvSpPr>
          <p:cNvPr id="4" name="Text 2"/>
          <p:cNvSpPr/>
          <p:nvPr/>
        </p:nvSpPr>
        <p:spPr>
          <a:xfrm>
            <a:off x="2037993" y="1226106"/>
            <a:ext cx="8130421"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.Data Augmentation Techniques</a:t>
            </a:r>
            <a:endParaRPr lang="en-US" sz="4374" dirty="0"/>
          </a:p>
        </p:txBody>
      </p:sp>
      <p:pic>
        <p:nvPicPr>
          <p:cNvPr id="5" name="Image 0" descr="preencoded.png"/>
          <p:cNvPicPr>
            <a:picLocks noChangeAspect="1"/>
          </p:cNvPicPr>
          <p:nvPr/>
        </p:nvPicPr>
        <p:blipFill>
          <a:blip r:embed="rId3"/>
          <a:stretch>
            <a:fillRect/>
          </a:stretch>
        </p:blipFill>
        <p:spPr>
          <a:xfrm>
            <a:off x="2037993" y="2364819"/>
            <a:ext cx="10554414" cy="4638556"/>
          </a:xfrm>
          <a:prstGeom prst="rect">
            <a:avLst/>
          </a:prstGeom>
        </p:spPr>
      </p:pic>
      <p:pic>
        <p:nvPicPr>
          <p:cNvPr id="6" name="Image 1" descr="preencoded.png" hidden="1">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sp>
        <p:nvSpPr>
          <p:cNvPr id="4" name="Text 2"/>
          <p:cNvSpPr/>
          <p:nvPr/>
        </p:nvSpPr>
        <p:spPr>
          <a:xfrm>
            <a:off x="2037993" y="1717477"/>
            <a:ext cx="8025408"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Data Augmentation Techniques</a:t>
            </a:r>
            <a:endParaRPr lang="en-US" sz="4374" dirty="0"/>
          </a:p>
        </p:txBody>
      </p:sp>
      <p:pic>
        <p:nvPicPr>
          <p:cNvPr id="5" name="Image 0" descr="preencoded.png"/>
          <p:cNvPicPr>
            <a:picLocks noChangeAspect="1"/>
          </p:cNvPicPr>
          <p:nvPr/>
        </p:nvPicPr>
        <p:blipFill>
          <a:blip r:embed="rId3"/>
          <a:stretch>
            <a:fillRect/>
          </a:stretch>
        </p:blipFill>
        <p:spPr>
          <a:xfrm>
            <a:off x="2037993" y="2856190"/>
            <a:ext cx="2388632" cy="1476256"/>
          </a:xfrm>
          <a:prstGeom prst="rect">
            <a:avLst/>
          </a:prstGeom>
        </p:spPr>
      </p:pic>
      <p:sp>
        <p:nvSpPr>
          <p:cNvPr id="6" name="Text 3"/>
          <p:cNvSpPr/>
          <p:nvPr/>
        </p:nvSpPr>
        <p:spPr>
          <a:xfrm>
            <a:off x="2037993" y="4610100"/>
            <a:ext cx="2388632" cy="347186"/>
          </a:xfrm>
          <a:prstGeom prst="rect">
            <a:avLst/>
          </a:prstGeom>
          <a:noFill/>
          <a:ln/>
        </p:spPr>
        <p:txBody>
          <a:bodyPr wrap="non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Image Rotation</a:t>
            </a:r>
            <a:endParaRPr lang="en-US" sz="2187" dirty="0"/>
          </a:p>
        </p:txBody>
      </p:sp>
      <p:sp>
        <p:nvSpPr>
          <p:cNvPr id="7" name="Text 4"/>
          <p:cNvSpPr/>
          <p:nvPr/>
        </p:nvSpPr>
        <p:spPr>
          <a:xfrm>
            <a:off x="2037993" y="5090517"/>
            <a:ext cx="2388632" cy="1066205"/>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Randomly rotating images within a specified angle range .</a:t>
            </a:r>
            <a:endParaRPr lang="en-US" sz="1750" dirty="0"/>
          </a:p>
        </p:txBody>
      </p:sp>
      <p:pic>
        <p:nvPicPr>
          <p:cNvPr id="8" name="Image 1" descr="preencoded.png"/>
          <p:cNvPicPr>
            <a:picLocks noChangeAspect="1"/>
          </p:cNvPicPr>
          <p:nvPr/>
        </p:nvPicPr>
        <p:blipFill>
          <a:blip r:embed="rId4"/>
          <a:stretch>
            <a:fillRect/>
          </a:stretch>
        </p:blipFill>
        <p:spPr>
          <a:xfrm>
            <a:off x="4759881" y="2856190"/>
            <a:ext cx="2388632" cy="1476256"/>
          </a:xfrm>
          <a:prstGeom prst="rect">
            <a:avLst/>
          </a:prstGeom>
        </p:spPr>
      </p:pic>
      <p:sp>
        <p:nvSpPr>
          <p:cNvPr id="9" name="Text 5"/>
          <p:cNvSpPr/>
          <p:nvPr/>
        </p:nvSpPr>
        <p:spPr>
          <a:xfrm>
            <a:off x="4759881" y="4610100"/>
            <a:ext cx="2388632" cy="347186"/>
          </a:xfrm>
          <a:prstGeom prst="rect">
            <a:avLst/>
          </a:prstGeom>
          <a:noFill/>
          <a:ln/>
        </p:spPr>
        <p:txBody>
          <a:bodyPr wrap="non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Horizontal Flip</a:t>
            </a:r>
            <a:endParaRPr lang="en-US" sz="2187" dirty="0"/>
          </a:p>
        </p:txBody>
      </p:sp>
      <p:sp>
        <p:nvSpPr>
          <p:cNvPr id="10" name="Text 6"/>
          <p:cNvSpPr/>
          <p:nvPr/>
        </p:nvSpPr>
        <p:spPr>
          <a:xfrm>
            <a:off x="4759881" y="5090517"/>
            <a:ext cx="2388632" cy="1066205"/>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Flipping images horizontally doubles the size of the dataset </a:t>
            </a:r>
            <a:endParaRPr lang="en-US" sz="1750" dirty="0"/>
          </a:p>
        </p:txBody>
      </p:sp>
      <p:pic>
        <p:nvPicPr>
          <p:cNvPr id="11" name="Image 2" descr="preencoded.png"/>
          <p:cNvPicPr>
            <a:picLocks noChangeAspect="1"/>
          </p:cNvPicPr>
          <p:nvPr/>
        </p:nvPicPr>
        <p:blipFill>
          <a:blip r:embed="rId5"/>
          <a:stretch>
            <a:fillRect/>
          </a:stretch>
        </p:blipFill>
        <p:spPr>
          <a:xfrm>
            <a:off x="7481768" y="2856190"/>
            <a:ext cx="2388632" cy="1476256"/>
          </a:xfrm>
          <a:prstGeom prst="rect">
            <a:avLst/>
          </a:prstGeom>
        </p:spPr>
      </p:pic>
      <p:sp>
        <p:nvSpPr>
          <p:cNvPr id="12" name="Text 7"/>
          <p:cNvSpPr/>
          <p:nvPr/>
        </p:nvSpPr>
        <p:spPr>
          <a:xfrm>
            <a:off x="7481768" y="4610100"/>
            <a:ext cx="2388632" cy="347186"/>
          </a:xfrm>
          <a:prstGeom prst="rect">
            <a:avLst/>
          </a:prstGeom>
          <a:noFill/>
          <a:ln/>
        </p:spPr>
        <p:txBody>
          <a:bodyPr wrap="non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Random Cropping</a:t>
            </a:r>
            <a:endParaRPr lang="en-US" sz="2187" dirty="0"/>
          </a:p>
        </p:txBody>
      </p:sp>
      <p:sp>
        <p:nvSpPr>
          <p:cNvPr id="13" name="Text 8"/>
          <p:cNvSpPr/>
          <p:nvPr/>
        </p:nvSpPr>
        <p:spPr>
          <a:xfrm>
            <a:off x="7481768" y="5090517"/>
            <a:ext cx="2388632" cy="1421606"/>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Extracting random crops from images for improving generalization.</a:t>
            </a:r>
            <a:endParaRPr lang="en-US" sz="1750" dirty="0"/>
          </a:p>
        </p:txBody>
      </p:sp>
      <p:pic>
        <p:nvPicPr>
          <p:cNvPr id="14" name="Image 3" descr="preencoded.png"/>
          <p:cNvPicPr>
            <a:picLocks noChangeAspect="1"/>
          </p:cNvPicPr>
          <p:nvPr/>
        </p:nvPicPr>
        <p:blipFill>
          <a:blip r:embed="rId6"/>
          <a:stretch>
            <a:fillRect/>
          </a:stretch>
        </p:blipFill>
        <p:spPr>
          <a:xfrm>
            <a:off x="10203656" y="2856190"/>
            <a:ext cx="2388751" cy="1476256"/>
          </a:xfrm>
          <a:prstGeom prst="rect">
            <a:avLst/>
          </a:prstGeom>
        </p:spPr>
      </p:pic>
      <p:sp>
        <p:nvSpPr>
          <p:cNvPr id="15" name="Text 9"/>
          <p:cNvSpPr/>
          <p:nvPr/>
        </p:nvSpPr>
        <p:spPr>
          <a:xfrm>
            <a:off x="10203656" y="4610100"/>
            <a:ext cx="2388751" cy="347186"/>
          </a:xfrm>
          <a:prstGeom prst="rect">
            <a:avLst/>
          </a:prstGeom>
          <a:noFill/>
          <a:ln/>
        </p:spPr>
        <p:txBody>
          <a:bodyPr wrap="non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Color Jittering</a:t>
            </a:r>
            <a:endParaRPr lang="en-US" sz="2187" dirty="0"/>
          </a:p>
        </p:txBody>
      </p:sp>
      <p:sp>
        <p:nvSpPr>
          <p:cNvPr id="16" name="Text 10"/>
          <p:cNvSpPr/>
          <p:nvPr/>
        </p:nvSpPr>
        <p:spPr>
          <a:xfrm>
            <a:off x="10203656" y="5090517"/>
            <a:ext cx="2388751" cy="1421606"/>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Applying random adjustments to brightness, contrast, saturation, and hue </a:t>
            </a:r>
            <a:endParaRPr lang="en-US" sz="1750" dirty="0"/>
          </a:p>
        </p:txBody>
      </p:sp>
      <p:pic>
        <p:nvPicPr>
          <p:cNvPr id="17" name="Image 4" descr="preencoded.png" hidden="1">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sp>
        <p:nvSpPr>
          <p:cNvPr id="4" name="Text 2"/>
          <p:cNvSpPr/>
          <p:nvPr/>
        </p:nvSpPr>
        <p:spPr>
          <a:xfrm>
            <a:off x="2037993" y="805220"/>
            <a:ext cx="555498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Generic CNN Arch</a:t>
            </a:r>
            <a:endParaRPr lang="en-US" sz="4374" dirty="0"/>
          </a:p>
        </p:txBody>
      </p:sp>
      <p:pic>
        <p:nvPicPr>
          <p:cNvPr id="5" name="Image 0" descr="preencoded.png"/>
          <p:cNvPicPr>
            <a:picLocks noChangeAspect="1"/>
          </p:cNvPicPr>
          <p:nvPr/>
        </p:nvPicPr>
        <p:blipFill>
          <a:blip r:embed="rId3"/>
          <a:stretch>
            <a:fillRect/>
          </a:stretch>
        </p:blipFill>
        <p:spPr>
          <a:xfrm>
            <a:off x="2037993" y="1943933"/>
            <a:ext cx="10554414" cy="4875014"/>
          </a:xfrm>
          <a:prstGeom prst="rect">
            <a:avLst/>
          </a:prstGeom>
        </p:spPr>
      </p:pic>
      <p:sp>
        <p:nvSpPr>
          <p:cNvPr id="6" name="Text 3"/>
          <p:cNvSpPr/>
          <p:nvPr/>
        </p:nvSpPr>
        <p:spPr>
          <a:xfrm>
            <a:off x="2037993" y="7068860"/>
            <a:ext cx="10554414" cy="355402"/>
          </a:xfrm>
          <a:prstGeom prst="rect">
            <a:avLst/>
          </a:prstGeom>
          <a:noFill/>
          <a:ln/>
        </p:spPr>
        <p:txBody>
          <a:bodyPr wrap="none" rtlCol="0" anchor="t"/>
          <a:lstStyle/>
          <a:p>
            <a:pPr marL="0" indent="0">
              <a:lnSpc>
                <a:spcPts val="2799"/>
              </a:lnSpc>
              <a:buNone/>
            </a:pPr>
            <a:endParaRPr lang="en-US" sz="1750" dirty="0"/>
          </a:p>
        </p:txBody>
      </p:sp>
      <p:pic>
        <p:nvPicPr>
          <p:cNvPr id="7" name="Image 1" descr="preencoded.png" hidden="1">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sp>
        <p:nvSpPr>
          <p:cNvPr id="4" name="Text 2"/>
          <p:cNvSpPr/>
          <p:nvPr/>
        </p:nvSpPr>
        <p:spPr>
          <a:xfrm>
            <a:off x="2037993" y="629722"/>
            <a:ext cx="10554414" cy="1388745"/>
          </a:xfrm>
          <a:prstGeom prst="rect">
            <a:avLst/>
          </a:prstGeom>
          <a:noFill/>
          <a:ln/>
        </p:spPr>
        <p:txBody>
          <a:bodyPr wrap="squar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Convolutional Neural Network Architecture</a:t>
            </a:r>
            <a:endParaRPr lang="en-US" sz="4374" dirty="0"/>
          </a:p>
        </p:txBody>
      </p:sp>
      <p:sp>
        <p:nvSpPr>
          <p:cNvPr id="5" name="Text 3"/>
          <p:cNvSpPr/>
          <p:nvPr/>
        </p:nvSpPr>
        <p:spPr>
          <a:xfrm>
            <a:off x="2037993" y="2573893"/>
            <a:ext cx="2232065" cy="694373"/>
          </a:xfrm>
          <a:prstGeom prst="rect">
            <a:avLst/>
          </a:prstGeom>
          <a:noFill/>
          <a:ln/>
        </p:spPr>
        <p:txBody>
          <a:bodyPr wrap="square" rtlCol="0" anchor="t"/>
          <a:lstStyle/>
          <a:p>
            <a:pPr marL="0" indent="0">
              <a:lnSpc>
                <a:spcPts val="2734"/>
              </a:lnSpc>
              <a:buNone/>
            </a:pPr>
            <a:r>
              <a:rPr lang="en-US" sz="2187" b="1" dirty="0">
                <a:solidFill>
                  <a:srgbClr val="1B1B27"/>
                </a:solidFill>
                <a:latin typeface="Raleway" pitchFamily="34" charset="0"/>
                <a:ea typeface="Raleway" pitchFamily="34" charset="-122"/>
                <a:cs typeface="Raleway" pitchFamily="34" charset="-120"/>
              </a:rPr>
              <a:t>Convolution Layers</a:t>
            </a:r>
            <a:endParaRPr lang="en-US" sz="2187" dirty="0"/>
          </a:p>
        </p:txBody>
      </p:sp>
      <p:sp>
        <p:nvSpPr>
          <p:cNvPr id="6" name="Text 4"/>
          <p:cNvSpPr/>
          <p:nvPr/>
        </p:nvSpPr>
        <p:spPr>
          <a:xfrm>
            <a:off x="2037993" y="3490436"/>
            <a:ext cx="2232065" cy="3554016"/>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The core of a CNN is a series of convolution layers that extract visual features from the input image. These layers apply learnable filters to detect edges, shapes, and patterns in the data.</a:t>
            </a:r>
            <a:endParaRPr lang="en-US" sz="1750" dirty="0"/>
          </a:p>
        </p:txBody>
      </p:sp>
      <p:sp>
        <p:nvSpPr>
          <p:cNvPr id="7" name="Text 5"/>
          <p:cNvSpPr/>
          <p:nvPr/>
        </p:nvSpPr>
        <p:spPr>
          <a:xfrm>
            <a:off x="4819650" y="2573893"/>
            <a:ext cx="2232065" cy="347186"/>
          </a:xfrm>
          <a:prstGeom prst="rect">
            <a:avLst/>
          </a:prstGeom>
          <a:noFill/>
          <a:ln/>
        </p:spPr>
        <p:txBody>
          <a:bodyPr wrap="none" rtlCol="0" anchor="t"/>
          <a:lstStyle/>
          <a:p>
            <a:pPr marL="0" indent="0">
              <a:lnSpc>
                <a:spcPts val="2734"/>
              </a:lnSpc>
              <a:buNone/>
            </a:pPr>
            <a:r>
              <a:rPr lang="en-US" sz="2187" b="1" dirty="0">
                <a:solidFill>
                  <a:srgbClr val="1B1B27"/>
                </a:solidFill>
                <a:latin typeface="Raleway" pitchFamily="34" charset="0"/>
                <a:ea typeface="Raleway" pitchFamily="34" charset="-122"/>
                <a:cs typeface="Raleway" pitchFamily="34" charset="-120"/>
              </a:rPr>
              <a:t>Pooling Layers</a:t>
            </a:r>
            <a:endParaRPr lang="en-US" sz="2187" dirty="0"/>
          </a:p>
        </p:txBody>
      </p:sp>
      <p:sp>
        <p:nvSpPr>
          <p:cNvPr id="8" name="Text 6"/>
          <p:cNvSpPr/>
          <p:nvPr/>
        </p:nvSpPr>
        <p:spPr>
          <a:xfrm>
            <a:off x="4819650" y="3143250"/>
            <a:ext cx="2232065" cy="2843213"/>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Pooling layers follow the convolution layers, reducing the spatial size of the feature maps and making the model more robust to small translations in the input.</a:t>
            </a:r>
            <a:endParaRPr lang="en-US" sz="1750" dirty="0"/>
          </a:p>
        </p:txBody>
      </p:sp>
      <p:sp>
        <p:nvSpPr>
          <p:cNvPr id="9" name="Text 7"/>
          <p:cNvSpPr/>
          <p:nvPr/>
        </p:nvSpPr>
        <p:spPr>
          <a:xfrm>
            <a:off x="7601307" y="2573893"/>
            <a:ext cx="2232065" cy="694373"/>
          </a:xfrm>
          <a:prstGeom prst="rect">
            <a:avLst/>
          </a:prstGeom>
          <a:noFill/>
          <a:ln/>
        </p:spPr>
        <p:txBody>
          <a:bodyPr wrap="square" rtlCol="0" anchor="t"/>
          <a:lstStyle/>
          <a:p>
            <a:pPr marL="0" indent="0">
              <a:lnSpc>
                <a:spcPts val="2734"/>
              </a:lnSpc>
              <a:buNone/>
            </a:pPr>
            <a:r>
              <a:rPr lang="en-US" sz="2187" b="1" dirty="0">
                <a:solidFill>
                  <a:srgbClr val="1B1B27"/>
                </a:solidFill>
                <a:latin typeface="Raleway" pitchFamily="34" charset="0"/>
                <a:ea typeface="Raleway" pitchFamily="34" charset="-122"/>
                <a:cs typeface="Raleway" pitchFamily="34" charset="-120"/>
              </a:rPr>
              <a:t>Fully Connected Layers</a:t>
            </a:r>
            <a:endParaRPr lang="en-US" sz="2187" dirty="0"/>
          </a:p>
        </p:txBody>
      </p:sp>
      <p:sp>
        <p:nvSpPr>
          <p:cNvPr id="10" name="Text 8"/>
          <p:cNvSpPr/>
          <p:nvPr/>
        </p:nvSpPr>
        <p:spPr>
          <a:xfrm>
            <a:off x="7601307" y="3490436"/>
            <a:ext cx="2232065" cy="3909417"/>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After the convolutional and pooling layers, the network flattens the feature maps and connects them to one or more fully connected layers. These layers perform high-level reasoning and classification.</a:t>
            </a:r>
            <a:endParaRPr lang="en-US" sz="1750" dirty="0"/>
          </a:p>
        </p:txBody>
      </p:sp>
      <p:sp>
        <p:nvSpPr>
          <p:cNvPr id="11" name="Text 9"/>
          <p:cNvSpPr/>
          <p:nvPr/>
        </p:nvSpPr>
        <p:spPr>
          <a:xfrm>
            <a:off x="10382964" y="2573893"/>
            <a:ext cx="2232065" cy="694373"/>
          </a:xfrm>
          <a:prstGeom prst="rect">
            <a:avLst/>
          </a:prstGeom>
          <a:noFill/>
          <a:ln/>
        </p:spPr>
        <p:txBody>
          <a:bodyPr wrap="square" rtlCol="0" anchor="t"/>
          <a:lstStyle/>
          <a:p>
            <a:pPr marL="0" indent="0">
              <a:lnSpc>
                <a:spcPts val="2734"/>
              </a:lnSpc>
              <a:buNone/>
            </a:pPr>
            <a:r>
              <a:rPr lang="en-US" sz="2187" b="1" dirty="0">
                <a:solidFill>
                  <a:srgbClr val="1B1B27"/>
                </a:solidFill>
                <a:latin typeface="Raleway" pitchFamily="34" charset="0"/>
                <a:ea typeface="Raleway" pitchFamily="34" charset="-122"/>
                <a:cs typeface="Raleway" pitchFamily="34" charset="-120"/>
              </a:rPr>
              <a:t>Activation Functions</a:t>
            </a:r>
            <a:endParaRPr lang="en-US" sz="2187" dirty="0"/>
          </a:p>
        </p:txBody>
      </p:sp>
      <p:sp>
        <p:nvSpPr>
          <p:cNvPr id="12" name="Text 10"/>
          <p:cNvSpPr/>
          <p:nvPr/>
        </p:nvSpPr>
        <p:spPr>
          <a:xfrm>
            <a:off x="10382964" y="3490436"/>
            <a:ext cx="2232065" cy="3554016"/>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Non-linear activation functions, such as ReLU, are applied to the outputs of the convolution and fully connected layers, Softmax converts raw output scores into class probabilities, aiding interpretation.</a:t>
            </a:r>
            <a:endParaRPr lang="en-US" sz="1750" dirty="0"/>
          </a:p>
        </p:txBody>
      </p:sp>
      <p:pic>
        <p:nvPicPr>
          <p:cNvPr id="13" name="Image 0" descr="preencoded.png" hidden="1">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sp>
        <p:nvSpPr>
          <p:cNvPr id="4" name="Text 2"/>
          <p:cNvSpPr/>
          <p:nvPr/>
        </p:nvSpPr>
        <p:spPr>
          <a:xfrm>
            <a:off x="2175986" y="595193"/>
            <a:ext cx="10278428" cy="1352550"/>
          </a:xfrm>
          <a:prstGeom prst="rect">
            <a:avLst/>
          </a:prstGeom>
          <a:noFill/>
          <a:ln/>
        </p:spPr>
        <p:txBody>
          <a:bodyPr wrap="square" rtlCol="0" anchor="t"/>
          <a:lstStyle/>
          <a:p>
            <a:pPr marL="0" indent="0">
              <a:lnSpc>
                <a:spcPts val="5325"/>
              </a:lnSpc>
              <a:buNone/>
            </a:pPr>
            <a:r>
              <a:rPr lang="en-US" sz="4260" dirty="0">
                <a:solidFill>
                  <a:srgbClr val="1B1B27"/>
                </a:solidFill>
                <a:latin typeface="Raleway" pitchFamily="34" charset="0"/>
                <a:ea typeface="Raleway" pitchFamily="34" charset="-122"/>
                <a:cs typeface="Raleway" pitchFamily="34" charset="-120"/>
              </a:rPr>
              <a:t>Transfer Learning for Weather Image Recognition</a:t>
            </a:r>
            <a:endParaRPr lang="en-US" sz="4260" dirty="0"/>
          </a:p>
        </p:txBody>
      </p:sp>
      <p:sp>
        <p:nvSpPr>
          <p:cNvPr id="5" name="Text 3"/>
          <p:cNvSpPr/>
          <p:nvPr/>
        </p:nvSpPr>
        <p:spPr>
          <a:xfrm>
            <a:off x="2175986" y="2466975"/>
            <a:ext cx="4875252" cy="2422803"/>
          </a:xfrm>
          <a:prstGeom prst="rect">
            <a:avLst/>
          </a:prstGeom>
          <a:noFill/>
          <a:ln/>
        </p:spPr>
        <p:txBody>
          <a:bodyPr wrap="square" rtlCol="0" anchor="t"/>
          <a:lstStyle/>
          <a:p>
            <a:pPr marL="0" indent="0">
              <a:lnSpc>
                <a:spcPts val="2726"/>
              </a:lnSpc>
              <a:buNone/>
            </a:pPr>
            <a:r>
              <a:rPr lang="en-US" sz="1704" dirty="0">
                <a:solidFill>
                  <a:srgbClr val="3C3939"/>
                </a:solidFill>
                <a:latin typeface="Roboto" pitchFamily="34" charset="0"/>
                <a:ea typeface="Roboto" pitchFamily="34" charset="-122"/>
                <a:cs typeface="Roboto" pitchFamily="34" charset="-120"/>
              </a:rPr>
              <a:t>Transfer learning is a powerful technique in deep learning, allowing us to leverage pre-trained models and adapt them to weather image recognition tasks. This approach can significantly reduce the amount of training data and computation required, making it an efficient solution for practical applications.</a:t>
            </a:r>
            <a:endParaRPr lang="en-US" sz="1704" dirty="0"/>
          </a:p>
        </p:txBody>
      </p:sp>
      <p:sp>
        <p:nvSpPr>
          <p:cNvPr id="6" name="Text 4"/>
          <p:cNvSpPr/>
          <p:nvPr/>
        </p:nvSpPr>
        <p:spPr>
          <a:xfrm>
            <a:off x="2175986" y="5084445"/>
            <a:ext cx="4875252" cy="353735"/>
          </a:xfrm>
          <a:prstGeom prst="rect">
            <a:avLst/>
          </a:prstGeom>
          <a:noFill/>
          <a:ln/>
        </p:spPr>
        <p:txBody>
          <a:bodyPr wrap="none" rtlCol="0" anchor="t"/>
          <a:lstStyle/>
          <a:p>
            <a:pPr marL="0" indent="0">
              <a:lnSpc>
                <a:spcPts val="2726"/>
              </a:lnSpc>
              <a:buNone/>
            </a:pPr>
            <a:r>
              <a:rPr lang="en-US" sz="1704" dirty="0">
                <a:solidFill>
                  <a:srgbClr val="3C3939"/>
                </a:solidFill>
                <a:latin typeface="Roboto" pitchFamily="34" charset="0"/>
                <a:ea typeface="Roboto" pitchFamily="34" charset="-122"/>
                <a:cs typeface="Roboto" pitchFamily="34" charset="-120"/>
              </a:rPr>
              <a:t>Models used : </a:t>
            </a:r>
            <a:r>
              <a:rPr lang="en-US" sz="1704" dirty="0">
                <a:solidFill>
                  <a:srgbClr val="3C3939"/>
                </a:solidFill>
                <a:highlight>
                  <a:srgbClr val="F0F0F5"/>
                </a:highlight>
                <a:latin typeface="Consolas" pitchFamily="34" charset="0"/>
                <a:ea typeface="Consolas" pitchFamily="34" charset="-122"/>
                <a:cs typeface="Consolas" pitchFamily="34" charset="-120"/>
              </a:rPr>
              <a:t>VGG16</a:t>
            </a:r>
            <a:r>
              <a:rPr lang="en-US" sz="1704" dirty="0">
                <a:solidFill>
                  <a:srgbClr val="3C3939"/>
                </a:solidFill>
                <a:latin typeface="Roboto" pitchFamily="34" charset="0"/>
                <a:ea typeface="Roboto" pitchFamily="34" charset="-122"/>
                <a:cs typeface="Roboto" pitchFamily="34" charset="-120"/>
              </a:rPr>
              <a:t>  , </a:t>
            </a:r>
            <a:r>
              <a:rPr lang="en-US" sz="1704" dirty="0">
                <a:solidFill>
                  <a:srgbClr val="3C3939"/>
                </a:solidFill>
                <a:highlight>
                  <a:srgbClr val="F0F0F5"/>
                </a:highlight>
                <a:latin typeface="Consolas" pitchFamily="34" charset="0"/>
                <a:ea typeface="Consolas" pitchFamily="34" charset="-122"/>
                <a:cs typeface="Consolas" pitchFamily="34" charset="-120"/>
              </a:rPr>
              <a:t>ResNet50</a:t>
            </a:r>
            <a:r>
              <a:rPr lang="en-US" sz="1704" dirty="0">
                <a:solidFill>
                  <a:srgbClr val="3C3939"/>
                </a:solidFill>
                <a:latin typeface="Roboto" pitchFamily="34" charset="0"/>
                <a:ea typeface="Roboto" pitchFamily="34" charset="-122"/>
                <a:cs typeface="Roboto" pitchFamily="34" charset="-120"/>
              </a:rPr>
              <a:t> , </a:t>
            </a:r>
            <a:r>
              <a:rPr lang="en-US" sz="1704" dirty="0">
                <a:solidFill>
                  <a:srgbClr val="3C3939"/>
                </a:solidFill>
                <a:highlight>
                  <a:srgbClr val="F0F0F5"/>
                </a:highlight>
                <a:latin typeface="Consolas" pitchFamily="34" charset="0"/>
                <a:ea typeface="Consolas" pitchFamily="34" charset="-122"/>
                <a:cs typeface="Consolas" pitchFamily="34" charset="-120"/>
              </a:rPr>
              <a:t>EfficientNetB3</a:t>
            </a:r>
            <a:endParaRPr lang="en-US" sz="1704" dirty="0"/>
          </a:p>
        </p:txBody>
      </p:sp>
      <p:sp>
        <p:nvSpPr>
          <p:cNvPr id="7" name="Text 5"/>
          <p:cNvSpPr/>
          <p:nvPr/>
        </p:nvSpPr>
        <p:spPr>
          <a:xfrm>
            <a:off x="2175986" y="5632847"/>
            <a:ext cx="4875252" cy="346115"/>
          </a:xfrm>
          <a:prstGeom prst="rect">
            <a:avLst/>
          </a:prstGeom>
          <a:noFill/>
          <a:ln/>
        </p:spPr>
        <p:txBody>
          <a:bodyPr wrap="none" rtlCol="0" anchor="t"/>
          <a:lstStyle/>
          <a:p>
            <a:pPr marL="0" indent="0">
              <a:lnSpc>
                <a:spcPts val="2726"/>
              </a:lnSpc>
              <a:buNone/>
            </a:pPr>
            <a:endParaRPr lang="en-US" sz="1704" dirty="0"/>
          </a:p>
        </p:txBody>
      </p:sp>
      <p:pic>
        <p:nvPicPr>
          <p:cNvPr id="8" name="Image 0" descr="preencoded.png"/>
          <p:cNvPicPr>
            <a:picLocks noChangeAspect="1"/>
          </p:cNvPicPr>
          <p:nvPr/>
        </p:nvPicPr>
        <p:blipFill>
          <a:blip r:embed="rId3"/>
          <a:stretch>
            <a:fillRect/>
          </a:stretch>
        </p:blipFill>
        <p:spPr>
          <a:xfrm>
            <a:off x="7586782" y="2515672"/>
            <a:ext cx="4875252" cy="4875252"/>
          </a:xfrm>
          <a:prstGeom prst="rect">
            <a:avLst/>
          </a:prstGeom>
        </p:spPr>
      </p:pic>
      <p:pic>
        <p:nvPicPr>
          <p:cNvPr id="9" name="Image 1" descr="preencoded.png" hidden="1">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30553"/>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0" y="0"/>
            <a:ext cx="14630400" cy="8230553"/>
          </a:xfrm>
          <a:prstGeom prst="rect">
            <a:avLst/>
          </a:prstGeom>
        </p:spPr>
      </p:pic>
      <p:sp>
        <p:nvSpPr>
          <p:cNvPr id="5" name="Shape 2"/>
          <p:cNvSpPr/>
          <p:nvPr/>
        </p:nvSpPr>
        <p:spPr>
          <a:xfrm>
            <a:off x="-2440" y="-12264"/>
            <a:ext cx="14630400" cy="8230553"/>
          </a:xfrm>
          <a:prstGeom prst="rect">
            <a:avLst/>
          </a:prstGeom>
          <a:solidFill>
            <a:srgbClr val="FFFFFF">
              <a:alpha val="0"/>
            </a:srgbClr>
          </a:solidFill>
          <a:ln/>
        </p:spPr>
      </p:sp>
      <p:sp>
        <p:nvSpPr>
          <p:cNvPr id="6" name="Text 3"/>
          <p:cNvSpPr/>
          <p:nvPr/>
        </p:nvSpPr>
        <p:spPr>
          <a:xfrm>
            <a:off x="2513647" y="555903"/>
            <a:ext cx="7737753" cy="631746"/>
          </a:xfrm>
          <a:prstGeom prst="rect">
            <a:avLst/>
          </a:prstGeom>
          <a:noFill/>
          <a:ln/>
        </p:spPr>
        <p:txBody>
          <a:bodyPr wrap="none" rtlCol="0" anchor="t"/>
          <a:lstStyle/>
          <a:p>
            <a:pPr marL="0" indent="0">
              <a:lnSpc>
                <a:spcPts val="4975"/>
              </a:lnSpc>
              <a:buNone/>
            </a:pPr>
            <a:r>
              <a:rPr lang="en-US" sz="3980" dirty="0">
                <a:solidFill>
                  <a:srgbClr val="1B1B27"/>
                </a:solidFill>
                <a:latin typeface="Raleway" pitchFamily="34" charset="0"/>
                <a:ea typeface="Raleway" pitchFamily="34" charset="-122"/>
                <a:cs typeface="Raleway" pitchFamily="34" charset="-120"/>
              </a:rPr>
              <a:t>Training and Validation Strategies</a:t>
            </a:r>
            <a:endParaRPr lang="en-US" sz="3980" dirty="0"/>
          </a:p>
        </p:txBody>
      </p:sp>
      <p:sp>
        <p:nvSpPr>
          <p:cNvPr id="7" name="Shape 4"/>
          <p:cNvSpPr/>
          <p:nvPr/>
        </p:nvSpPr>
        <p:spPr>
          <a:xfrm>
            <a:off x="7294959" y="1490901"/>
            <a:ext cx="40362" cy="6183749"/>
          </a:xfrm>
          <a:prstGeom prst="roundRect">
            <a:avLst>
              <a:gd name="adj" fmla="val 225401"/>
            </a:avLst>
          </a:prstGeom>
          <a:solidFill>
            <a:srgbClr val="C7C7D0"/>
          </a:solidFill>
          <a:ln/>
        </p:spPr>
      </p:sp>
      <p:sp>
        <p:nvSpPr>
          <p:cNvPr id="8" name="Shape 5"/>
          <p:cNvSpPr/>
          <p:nvPr/>
        </p:nvSpPr>
        <p:spPr>
          <a:xfrm>
            <a:off x="6380083" y="1856006"/>
            <a:ext cx="707588" cy="40362"/>
          </a:xfrm>
          <a:prstGeom prst="roundRect">
            <a:avLst>
              <a:gd name="adj" fmla="val 225401"/>
            </a:avLst>
          </a:prstGeom>
          <a:solidFill>
            <a:srgbClr val="C7C7D0"/>
          </a:solidFill>
          <a:ln/>
        </p:spPr>
      </p:sp>
      <p:sp>
        <p:nvSpPr>
          <p:cNvPr id="9" name="Shape 6"/>
          <p:cNvSpPr/>
          <p:nvPr/>
        </p:nvSpPr>
        <p:spPr>
          <a:xfrm>
            <a:off x="7087672" y="1648897"/>
            <a:ext cx="454819" cy="454819"/>
          </a:xfrm>
          <a:prstGeom prst="roundRect">
            <a:avLst>
              <a:gd name="adj" fmla="val 20003"/>
            </a:avLst>
          </a:prstGeom>
          <a:solidFill>
            <a:srgbClr val="E1E1EA"/>
          </a:solidFill>
          <a:ln w="7620">
            <a:solidFill>
              <a:srgbClr val="C7C7D0"/>
            </a:solidFill>
            <a:prstDash val="solid"/>
          </a:ln>
        </p:spPr>
      </p:sp>
      <p:sp>
        <p:nvSpPr>
          <p:cNvPr id="10" name="Text 7"/>
          <p:cNvSpPr/>
          <p:nvPr/>
        </p:nvSpPr>
        <p:spPr>
          <a:xfrm>
            <a:off x="7250192" y="1686758"/>
            <a:ext cx="129778" cy="378976"/>
          </a:xfrm>
          <a:prstGeom prst="rect">
            <a:avLst/>
          </a:prstGeom>
          <a:noFill/>
          <a:ln/>
        </p:spPr>
        <p:txBody>
          <a:bodyPr wrap="none" rtlCol="0" anchor="t"/>
          <a:lstStyle/>
          <a:p>
            <a:pPr marL="0" indent="0" algn="ctr">
              <a:lnSpc>
                <a:spcPts val="2985"/>
              </a:lnSpc>
              <a:buNone/>
            </a:pPr>
            <a:r>
              <a:rPr lang="en-US" sz="2388" dirty="0">
                <a:solidFill>
                  <a:srgbClr val="3C3939"/>
                </a:solidFill>
                <a:latin typeface="Raleway" pitchFamily="34" charset="0"/>
                <a:ea typeface="Raleway" pitchFamily="34" charset="-122"/>
                <a:cs typeface="Raleway" pitchFamily="34" charset="-120"/>
              </a:rPr>
              <a:t>1</a:t>
            </a:r>
            <a:endParaRPr lang="en-US" sz="2388" dirty="0"/>
          </a:p>
        </p:txBody>
      </p:sp>
      <p:sp>
        <p:nvSpPr>
          <p:cNvPr id="11" name="Text 8"/>
          <p:cNvSpPr/>
          <p:nvPr/>
        </p:nvSpPr>
        <p:spPr>
          <a:xfrm>
            <a:off x="3676055" y="1693069"/>
            <a:ext cx="2527102" cy="315873"/>
          </a:xfrm>
          <a:prstGeom prst="rect">
            <a:avLst/>
          </a:prstGeom>
          <a:noFill/>
          <a:ln/>
        </p:spPr>
        <p:txBody>
          <a:bodyPr wrap="none" rtlCol="0" anchor="t"/>
          <a:lstStyle/>
          <a:p>
            <a:pPr marL="0" indent="0" algn="r">
              <a:lnSpc>
                <a:spcPts val="2487"/>
              </a:lnSpc>
              <a:buNone/>
            </a:pPr>
            <a:r>
              <a:rPr lang="en-US" sz="1990" dirty="0">
                <a:solidFill>
                  <a:srgbClr val="3C3939"/>
                </a:solidFill>
                <a:latin typeface="Raleway" pitchFamily="34" charset="0"/>
                <a:ea typeface="Raleway" pitchFamily="34" charset="-122"/>
                <a:cs typeface="Raleway" pitchFamily="34" charset="-120"/>
              </a:rPr>
              <a:t>Splitting the Dataset</a:t>
            </a:r>
            <a:endParaRPr lang="en-US" sz="1990" dirty="0"/>
          </a:p>
        </p:txBody>
      </p:sp>
      <p:sp>
        <p:nvSpPr>
          <p:cNvPr id="12" name="Text 9"/>
          <p:cNvSpPr/>
          <p:nvPr/>
        </p:nvSpPr>
        <p:spPr>
          <a:xfrm>
            <a:off x="2513647" y="2130147"/>
            <a:ext cx="3689509" cy="970121"/>
          </a:xfrm>
          <a:prstGeom prst="rect">
            <a:avLst/>
          </a:prstGeom>
          <a:noFill/>
          <a:ln/>
        </p:spPr>
        <p:txBody>
          <a:bodyPr wrap="square" rtlCol="0" anchor="t"/>
          <a:lstStyle/>
          <a:p>
            <a:pPr marL="0" indent="0" algn="r">
              <a:lnSpc>
                <a:spcPts val="2547"/>
              </a:lnSpc>
              <a:buNone/>
            </a:pPr>
            <a:r>
              <a:rPr lang="en-US" sz="1592" dirty="0">
                <a:solidFill>
                  <a:srgbClr val="3C3939"/>
                </a:solidFill>
                <a:latin typeface="Roboto" pitchFamily="34" charset="0"/>
                <a:ea typeface="Roboto" pitchFamily="34" charset="-122"/>
                <a:cs typeface="Roboto" pitchFamily="34" charset="-120"/>
              </a:rPr>
              <a:t>Divide the dataset into training, validation, and test sets to effectively evaluate model performance.</a:t>
            </a:r>
            <a:endParaRPr lang="en-US" sz="1592" dirty="0"/>
          </a:p>
        </p:txBody>
      </p:sp>
      <p:sp>
        <p:nvSpPr>
          <p:cNvPr id="13" name="Shape 10"/>
          <p:cNvSpPr/>
          <p:nvPr/>
        </p:nvSpPr>
        <p:spPr>
          <a:xfrm>
            <a:off x="7542490" y="2866846"/>
            <a:ext cx="707588" cy="40362"/>
          </a:xfrm>
          <a:prstGeom prst="roundRect">
            <a:avLst>
              <a:gd name="adj" fmla="val 225401"/>
            </a:avLst>
          </a:prstGeom>
          <a:solidFill>
            <a:srgbClr val="C7C7D0"/>
          </a:solidFill>
          <a:ln/>
        </p:spPr>
      </p:sp>
      <p:sp>
        <p:nvSpPr>
          <p:cNvPr id="14" name="Shape 11"/>
          <p:cNvSpPr/>
          <p:nvPr/>
        </p:nvSpPr>
        <p:spPr>
          <a:xfrm>
            <a:off x="7087672" y="2659737"/>
            <a:ext cx="454819" cy="454819"/>
          </a:xfrm>
          <a:prstGeom prst="roundRect">
            <a:avLst>
              <a:gd name="adj" fmla="val 20003"/>
            </a:avLst>
          </a:prstGeom>
          <a:solidFill>
            <a:srgbClr val="E1E1EA"/>
          </a:solidFill>
          <a:ln w="7620">
            <a:solidFill>
              <a:srgbClr val="C7C7D0"/>
            </a:solidFill>
            <a:prstDash val="solid"/>
          </a:ln>
        </p:spPr>
      </p:sp>
      <p:sp>
        <p:nvSpPr>
          <p:cNvPr id="15" name="Text 12"/>
          <p:cNvSpPr/>
          <p:nvPr/>
        </p:nvSpPr>
        <p:spPr>
          <a:xfrm>
            <a:off x="7236023" y="2697599"/>
            <a:ext cx="157996" cy="378976"/>
          </a:xfrm>
          <a:prstGeom prst="rect">
            <a:avLst/>
          </a:prstGeom>
          <a:noFill/>
          <a:ln/>
        </p:spPr>
        <p:txBody>
          <a:bodyPr wrap="none" rtlCol="0" anchor="t"/>
          <a:lstStyle/>
          <a:p>
            <a:pPr marL="0" indent="0" algn="ctr">
              <a:lnSpc>
                <a:spcPts val="2985"/>
              </a:lnSpc>
              <a:buNone/>
            </a:pPr>
            <a:r>
              <a:rPr lang="en-US" sz="2388" dirty="0">
                <a:solidFill>
                  <a:srgbClr val="3C3939"/>
                </a:solidFill>
                <a:latin typeface="Raleway" pitchFamily="34" charset="0"/>
                <a:ea typeface="Raleway" pitchFamily="34" charset="-122"/>
                <a:cs typeface="Raleway" pitchFamily="34" charset="-120"/>
              </a:rPr>
              <a:t>2</a:t>
            </a:r>
            <a:endParaRPr lang="en-US" sz="2388" dirty="0"/>
          </a:p>
        </p:txBody>
      </p:sp>
      <p:sp>
        <p:nvSpPr>
          <p:cNvPr id="16" name="Text 13"/>
          <p:cNvSpPr/>
          <p:nvPr/>
        </p:nvSpPr>
        <p:spPr>
          <a:xfrm>
            <a:off x="8427006" y="2703909"/>
            <a:ext cx="2527102" cy="315873"/>
          </a:xfrm>
          <a:prstGeom prst="rect">
            <a:avLst/>
          </a:prstGeom>
          <a:noFill/>
          <a:ln/>
        </p:spPr>
        <p:txBody>
          <a:bodyPr wrap="none" rtlCol="0" anchor="t"/>
          <a:lstStyle/>
          <a:p>
            <a:pPr marL="0" indent="0" algn="l">
              <a:lnSpc>
                <a:spcPts val="2487"/>
              </a:lnSpc>
              <a:buNone/>
            </a:pPr>
            <a:r>
              <a:rPr lang="en-US" sz="1990" dirty="0">
                <a:solidFill>
                  <a:srgbClr val="3C3939"/>
                </a:solidFill>
                <a:latin typeface="Raleway" pitchFamily="34" charset="0"/>
                <a:ea typeface="Raleway" pitchFamily="34" charset="-122"/>
                <a:cs typeface="Raleway" pitchFamily="34" charset="-120"/>
              </a:rPr>
              <a:t>Early Stopping</a:t>
            </a:r>
            <a:endParaRPr lang="en-US" sz="1990" dirty="0"/>
          </a:p>
        </p:txBody>
      </p:sp>
      <p:sp>
        <p:nvSpPr>
          <p:cNvPr id="17" name="Text 14"/>
          <p:cNvSpPr/>
          <p:nvPr/>
        </p:nvSpPr>
        <p:spPr>
          <a:xfrm>
            <a:off x="8427006" y="3140988"/>
            <a:ext cx="3689628" cy="970121"/>
          </a:xfrm>
          <a:prstGeom prst="rect">
            <a:avLst/>
          </a:prstGeom>
          <a:noFill/>
          <a:ln/>
        </p:spPr>
        <p:txBody>
          <a:bodyPr wrap="square" rtlCol="0" anchor="t"/>
          <a:lstStyle/>
          <a:p>
            <a:pPr marL="0" indent="0" algn="l">
              <a:lnSpc>
                <a:spcPts val="2547"/>
              </a:lnSpc>
              <a:buNone/>
            </a:pPr>
            <a:r>
              <a:rPr lang="en-US" sz="1592" dirty="0">
                <a:solidFill>
                  <a:srgbClr val="3C3939"/>
                </a:solidFill>
                <a:latin typeface="Roboto" pitchFamily="34" charset="0"/>
                <a:ea typeface="Roboto" pitchFamily="34" charset="-122"/>
                <a:cs typeface="Roboto" pitchFamily="34" charset="-120"/>
              </a:rPr>
              <a:t>Monitor validation metrics during training and stop when performance stops improving to prevent overfitting.</a:t>
            </a:r>
            <a:endParaRPr lang="en-US" sz="1592" dirty="0"/>
          </a:p>
        </p:txBody>
      </p:sp>
      <p:sp>
        <p:nvSpPr>
          <p:cNvPr id="18" name="Shape 15"/>
          <p:cNvSpPr/>
          <p:nvPr/>
        </p:nvSpPr>
        <p:spPr>
          <a:xfrm>
            <a:off x="6380083" y="3905190"/>
            <a:ext cx="707588" cy="40362"/>
          </a:xfrm>
          <a:prstGeom prst="roundRect">
            <a:avLst>
              <a:gd name="adj" fmla="val 225401"/>
            </a:avLst>
          </a:prstGeom>
          <a:solidFill>
            <a:srgbClr val="C7C7D0"/>
          </a:solidFill>
          <a:ln/>
        </p:spPr>
      </p:sp>
      <p:sp>
        <p:nvSpPr>
          <p:cNvPr id="19" name="Shape 16"/>
          <p:cNvSpPr/>
          <p:nvPr/>
        </p:nvSpPr>
        <p:spPr>
          <a:xfrm>
            <a:off x="7087672" y="3698081"/>
            <a:ext cx="454819" cy="454819"/>
          </a:xfrm>
          <a:prstGeom prst="roundRect">
            <a:avLst>
              <a:gd name="adj" fmla="val 20003"/>
            </a:avLst>
          </a:prstGeom>
          <a:solidFill>
            <a:srgbClr val="E1E1EA"/>
          </a:solidFill>
          <a:ln w="7620">
            <a:solidFill>
              <a:srgbClr val="C7C7D0"/>
            </a:solidFill>
            <a:prstDash val="solid"/>
          </a:ln>
        </p:spPr>
      </p:sp>
      <p:sp>
        <p:nvSpPr>
          <p:cNvPr id="20" name="Text 17"/>
          <p:cNvSpPr/>
          <p:nvPr/>
        </p:nvSpPr>
        <p:spPr>
          <a:xfrm>
            <a:off x="7234118" y="3735943"/>
            <a:ext cx="161925" cy="378976"/>
          </a:xfrm>
          <a:prstGeom prst="rect">
            <a:avLst/>
          </a:prstGeom>
          <a:noFill/>
          <a:ln/>
        </p:spPr>
        <p:txBody>
          <a:bodyPr wrap="none" rtlCol="0" anchor="t"/>
          <a:lstStyle/>
          <a:p>
            <a:pPr marL="0" indent="0" algn="ctr">
              <a:lnSpc>
                <a:spcPts val="2985"/>
              </a:lnSpc>
              <a:buNone/>
            </a:pPr>
            <a:r>
              <a:rPr lang="en-US" sz="2388" dirty="0">
                <a:solidFill>
                  <a:srgbClr val="3C3939"/>
                </a:solidFill>
                <a:latin typeface="Raleway" pitchFamily="34" charset="0"/>
                <a:ea typeface="Raleway" pitchFamily="34" charset="-122"/>
                <a:cs typeface="Raleway" pitchFamily="34" charset="-120"/>
              </a:rPr>
              <a:t>3</a:t>
            </a:r>
            <a:endParaRPr lang="en-US" sz="2388" dirty="0"/>
          </a:p>
        </p:txBody>
      </p:sp>
      <p:sp>
        <p:nvSpPr>
          <p:cNvPr id="21" name="Text 18"/>
          <p:cNvSpPr/>
          <p:nvPr/>
        </p:nvSpPr>
        <p:spPr>
          <a:xfrm>
            <a:off x="3170634" y="3710702"/>
            <a:ext cx="3032522" cy="378976"/>
          </a:xfrm>
          <a:prstGeom prst="rect">
            <a:avLst/>
          </a:prstGeom>
          <a:noFill/>
          <a:ln/>
        </p:spPr>
        <p:txBody>
          <a:bodyPr wrap="none" rtlCol="0" anchor="t"/>
          <a:lstStyle/>
          <a:p>
            <a:pPr marL="0" indent="0">
              <a:lnSpc>
                <a:spcPts val="2985"/>
              </a:lnSpc>
              <a:buNone/>
            </a:pPr>
            <a:r>
              <a:rPr lang="en-US" sz="2388" dirty="0">
                <a:solidFill>
                  <a:srgbClr val="3C3939"/>
                </a:solidFill>
                <a:latin typeface="Raleway" pitchFamily="34" charset="0"/>
                <a:ea typeface="Raleway" pitchFamily="34" charset="-122"/>
                <a:cs typeface="Raleway" pitchFamily="34" charset="-120"/>
              </a:rPr>
              <a:t>Batch Normalization</a:t>
            </a:r>
            <a:endParaRPr lang="en-US" sz="2388" dirty="0"/>
          </a:p>
        </p:txBody>
      </p:sp>
      <p:sp>
        <p:nvSpPr>
          <p:cNvPr id="22" name="Text 19"/>
          <p:cNvSpPr/>
          <p:nvPr/>
        </p:nvSpPr>
        <p:spPr>
          <a:xfrm>
            <a:off x="2837021" y="4210883"/>
            <a:ext cx="3366135" cy="646748"/>
          </a:xfrm>
          <a:prstGeom prst="rect">
            <a:avLst/>
          </a:prstGeom>
          <a:noFill/>
          <a:ln/>
        </p:spPr>
        <p:txBody>
          <a:bodyPr wrap="square" rtlCol="0" anchor="t"/>
          <a:lstStyle/>
          <a:p>
            <a:pPr marL="342900" indent="-342900" algn="l">
              <a:lnSpc>
                <a:spcPts val="2547"/>
              </a:lnSpc>
              <a:buSzPct val="100000"/>
              <a:buChar char="•"/>
            </a:pPr>
            <a:r>
              <a:rPr lang="en-US" sz="1592" dirty="0">
                <a:solidFill>
                  <a:srgbClr val="3C3939"/>
                </a:solidFill>
                <a:latin typeface="Roboto" pitchFamily="34" charset="0"/>
                <a:ea typeface="Roboto" pitchFamily="34" charset="-122"/>
                <a:cs typeface="Roboto" pitchFamily="34" charset="-120"/>
              </a:rPr>
              <a:t>Technique to stabilize and speed up deep neural network training.</a:t>
            </a:r>
            <a:endParaRPr lang="en-US" sz="1592" dirty="0"/>
          </a:p>
        </p:txBody>
      </p:sp>
      <p:sp>
        <p:nvSpPr>
          <p:cNvPr id="23" name="Text 20"/>
          <p:cNvSpPr/>
          <p:nvPr/>
        </p:nvSpPr>
        <p:spPr>
          <a:xfrm>
            <a:off x="2825156" y="5245481"/>
            <a:ext cx="3366135" cy="646748"/>
          </a:xfrm>
          <a:prstGeom prst="rect">
            <a:avLst/>
          </a:prstGeom>
          <a:noFill/>
          <a:ln/>
        </p:spPr>
        <p:txBody>
          <a:bodyPr wrap="square" rtlCol="0" anchor="t"/>
          <a:lstStyle/>
          <a:p>
            <a:pPr marL="342900" indent="-342900" algn="l">
              <a:lnSpc>
                <a:spcPts val="2547"/>
              </a:lnSpc>
              <a:buSzPct val="100000"/>
              <a:buChar char="•"/>
            </a:pPr>
            <a:r>
              <a:rPr lang="en-US" sz="1592" dirty="0">
                <a:solidFill>
                  <a:srgbClr val="3C3939"/>
                </a:solidFill>
                <a:latin typeface="Roboto" pitchFamily="34" charset="0"/>
                <a:ea typeface="Roboto" pitchFamily="34" charset="-122"/>
                <a:cs typeface="Roboto" pitchFamily="34" charset="-120"/>
              </a:rPr>
              <a:t>Addresses internal covariate shift and improves convergence.</a:t>
            </a:r>
            <a:endParaRPr lang="en-US" sz="1592" dirty="0"/>
          </a:p>
        </p:txBody>
      </p:sp>
      <p:sp>
        <p:nvSpPr>
          <p:cNvPr id="24" name="Shape 21"/>
          <p:cNvSpPr/>
          <p:nvPr/>
        </p:nvSpPr>
        <p:spPr>
          <a:xfrm>
            <a:off x="7542490" y="5145703"/>
            <a:ext cx="707588" cy="40362"/>
          </a:xfrm>
          <a:prstGeom prst="roundRect">
            <a:avLst>
              <a:gd name="adj" fmla="val 225401"/>
            </a:avLst>
          </a:prstGeom>
          <a:solidFill>
            <a:srgbClr val="C7C7D0"/>
          </a:solidFill>
          <a:ln/>
        </p:spPr>
      </p:sp>
      <p:sp>
        <p:nvSpPr>
          <p:cNvPr id="25" name="Shape 22"/>
          <p:cNvSpPr/>
          <p:nvPr/>
        </p:nvSpPr>
        <p:spPr>
          <a:xfrm>
            <a:off x="7087672" y="4938593"/>
            <a:ext cx="454819" cy="454819"/>
          </a:xfrm>
          <a:prstGeom prst="roundRect">
            <a:avLst>
              <a:gd name="adj" fmla="val 20003"/>
            </a:avLst>
          </a:prstGeom>
          <a:solidFill>
            <a:srgbClr val="E1E1EA"/>
          </a:solidFill>
          <a:ln w="7620">
            <a:solidFill>
              <a:srgbClr val="C7C7D0"/>
            </a:solidFill>
            <a:prstDash val="solid"/>
          </a:ln>
        </p:spPr>
      </p:sp>
      <p:sp>
        <p:nvSpPr>
          <p:cNvPr id="26" name="Text 23"/>
          <p:cNvSpPr/>
          <p:nvPr/>
        </p:nvSpPr>
        <p:spPr>
          <a:xfrm>
            <a:off x="7232213" y="4976455"/>
            <a:ext cx="165616" cy="378976"/>
          </a:xfrm>
          <a:prstGeom prst="rect">
            <a:avLst/>
          </a:prstGeom>
          <a:noFill/>
          <a:ln/>
        </p:spPr>
        <p:txBody>
          <a:bodyPr wrap="none" rtlCol="0" anchor="t"/>
          <a:lstStyle/>
          <a:p>
            <a:pPr marL="0" indent="0" algn="ctr">
              <a:lnSpc>
                <a:spcPts val="2985"/>
              </a:lnSpc>
              <a:buNone/>
            </a:pPr>
            <a:r>
              <a:rPr lang="en-US" sz="2388" dirty="0">
                <a:solidFill>
                  <a:srgbClr val="3C3939"/>
                </a:solidFill>
                <a:latin typeface="Raleway" pitchFamily="34" charset="0"/>
                <a:ea typeface="Raleway" pitchFamily="34" charset="-122"/>
                <a:cs typeface="Raleway" pitchFamily="34" charset="-120"/>
              </a:rPr>
              <a:t>4</a:t>
            </a:r>
            <a:endParaRPr lang="en-US" sz="2388" dirty="0"/>
          </a:p>
        </p:txBody>
      </p:sp>
      <p:sp>
        <p:nvSpPr>
          <p:cNvPr id="27" name="Text 24"/>
          <p:cNvSpPr/>
          <p:nvPr/>
        </p:nvSpPr>
        <p:spPr>
          <a:xfrm>
            <a:off x="8427006" y="4951214"/>
            <a:ext cx="3032522" cy="378976"/>
          </a:xfrm>
          <a:prstGeom prst="rect">
            <a:avLst/>
          </a:prstGeom>
          <a:noFill/>
          <a:ln/>
        </p:spPr>
        <p:txBody>
          <a:bodyPr wrap="none" rtlCol="0" anchor="t"/>
          <a:lstStyle/>
          <a:p>
            <a:pPr marL="0" indent="0">
              <a:lnSpc>
                <a:spcPts val="2985"/>
              </a:lnSpc>
              <a:buNone/>
            </a:pPr>
            <a:r>
              <a:rPr lang="en-US" sz="2388" dirty="0">
                <a:solidFill>
                  <a:srgbClr val="3C3939"/>
                </a:solidFill>
                <a:latin typeface="Raleway" pitchFamily="34" charset="0"/>
                <a:ea typeface="Raleway" pitchFamily="34" charset="-122"/>
                <a:cs typeface="Raleway" pitchFamily="34" charset="-120"/>
              </a:rPr>
              <a:t>Dropout</a:t>
            </a:r>
            <a:endParaRPr lang="en-US" sz="2388" dirty="0"/>
          </a:p>
        </p:txBody>
      </p:sp>
      <p:sp>
        <p:nvSpPr>
          <p:cNvPr id="28" name="Text 25"/>
          <p:cNvSpPr/>
          <p:nvPr/>
        </p:nvSpPr>
        <p:spPr>
          <a:xfrm>
            <a:off x="8750379" y="5283279"/>
            <a:ext cx="3366254" cy="970121"/>
          </a:xfrm>
          <a:prstGeom prst="rect">
            <a:avLst/>
          </a:prstGeom>
          <a:noFill/>
          <a:ln/>
        </p:spPr>
        <p:txBody>
          <a:bodyPr wrap="square" rtlCol="0" anchor="t"/>
          <a:lstStyle/>
          <a:p>
            <a:pPr marL="342900" indent="-342900" algn="l">
              <a:lnSpc>
                <a:spcPts val="2547"/>
              </a:lnSpc>
              <a:buSzPct val="100000"/>
              <a:buChar char="•"/>
            </a:pPr>
            <a:r>
              <a:rPr lang="en-US" sz="1592" dirty="0">
                <a:solidFill>
                  <a:srgbClr val="3C3939"/>
                </a:solidFill>
                <a:latin typeface="Roboto" pitchFamily="34" charset="0"/>
                <a:ea typeface="Roboto" pitchFamily="34" charset="-122"/>
                <a:cs typeface="Roboto" pitchFamily="34" charset="-120"/>
              </a:rPr>
              <a:t>Technique used in training deep neural networks to improve generalization and robustness.</a:t>
            </a:r>
            <a:endParaRPr lang="en-US" sz="1592" dirty="0"/>
          </a:p>
        </p:txBody>
      </p:sp>
      <p:sp>
        <p:nvSpPr>
          <p:cNvPr id="29" name="Text 26"/>
          <p:cNvSpPr/>
          <p:nvPr/>
        </p:nvSpPr>
        <p:spPr>
          <a:xfrm>
            <a:off x="8750379" y="6502360"/>
            <a:ext cx="3366254" cy="970121"/>
          </a:xfrm>
          <a:prstGeom prst="rect">
            <a:avLst/>
          </a:prstGeom>
          <a:noFill/>
          <a:ln/>
        </p:spPr>
        <p:txBody>
          <a:bodyPr wrap="square" rtlCol="0" anchor="t"/>
          <a:lstStyle/>
          <a:p>
            <a:pPr marL="342900" indent="-342900" algn="l">
              <a:lnSpc>
                <a:spcPts val="2547"/>
              </a:lnSpc>
              <a:buSzPct val="100000"/>
              <a:buChar char="•"/>
            </a:pPr>
            <a:r>
              <a:rPr lang="en-US" sz="1592" dirty="0">
                <a:solidFill>
                  <a:srgbClr val="3C3939"/>
                </a:solidFill>
                <a:latin typeface="Roboto" pitchFamily="34" charset="0"/>
                <a:ea typeface="Roboto" pitchFamily="34" charset="-122"/>
                <a:cs typeface="Roboto" pitchFamily="34" charset="-120"/>
              </a:rPr>
              <a:t>Addresses overfitting by randomly dropping units (neurons) during training</a:t>
            </a:r>
            <a:endParaRPr lang="en-US" sz="1592" dirty="0"/>
          </a:p>
        </p:txBody>
      </p:sp>
      <p:pic>
        <p:nvPicPr>
          <p:cNvPr id="30" name="Image 1" descr="preencoded.png" hidden="1">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874</Words>
  <Application>Microsoft Office PowerPoint</Application>
  <PresentationFormat>Custom</PresentationFormat>
  <Paragraphs>105</Paragraphs>
  <Slides>16</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Consolas</vt:lpstr>
      <vt:lpstr>Raleway</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Hadeer Magdy</cp:lastModifiedBy>
  <cp:revision>3</cp:revision>
  <dcterms:created xsi:type="dcterms:W3CDTF">2024-04-25T22:20:44Z</dcterms:created>
  <dcterms:modified xsi:type="dcterms:W3CDTF">2024-04-25T22:35:41Z</dcterms:modified>
</cp:coreProperties>
</file>